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271" r:id="rId2"/>
    <p:sldId id="274" r:id="rId3"/>
    <p:sldId id="275" r:id="rId4"/>
    <p:sldId id="276" r:id="rId5"/>
    <p:sldId id="277" r:id="rId6"/>
    <p:sldId id="278" r:id="rId7"/>
    <p:sldId id="279" r:id="rId8"/>
    <p:sldId id="280" r:id="rId9"/>
  </p:sldIdLst>
  <p:sldSz cx="9144000" cy="6858000" type="screen4x3"/>
  <p:notesSz cx="6858000" cy="9945688"/>
  <p:defaultTextStyle>
    <a:defPPr>
      <a:defRPr lang="da-DK"/>
    </a:defPPr>
    <a:lvl1pPr algn="l" rtl="0" fontAlgn="base">
      <a:spcBef>
        <a:spcPct val="0"/>
      </a:spcBef>
      <a:spcAft>
        <a:spcPct val="0"/>
      </a:spcAft>
      <a:defRPr sz="2000" kern="1200">
        <a:solidFill>
          <a:schemeClr val="bg1"/>
        </a:solidFill>
        <a:latin typeface="Verdana" pitchFamily="34" charset="0"/>
        <a:ea typeface="+mn-ea"/>
        <a:cs typeface="+mn-cs"/>
      </a:defRPr>
    </a:lvl1pPr>
    <a:lvl2pPr marL="457200" algn="l" rtl="0" fontAlgn="base">
      <a:spcBef>
        <a:spcPct val="0"/>
      </a:spcBef>
      <a:spcAft>
        <a:spcPct val="0"/>
      </a:spcAft>
      <a:defRPr sz="2000" kern="1200">
        <a:solidFill>
          <a:schemeClr val="bg1"/>
        </a:solidFill>
        <a:latin typeface="Verdana" pitchFamily="34" charset="0"/>
        <a:ea typeface="+mn-ea"/>
        <a:cs typeface="+mn-cs"/>
      </a:defRPr>
    </a:lvl2pPr>
    <a:lvl3pPr marL="914400" algn="l" rtl="0" fontAlgn="base">
      <a:spcBef>
        <a:spcPct val="0"/>
      </a:spcBef>
      <a:spcAft>
        <a:spcPct val="0"/>
      </a:spcAft>
      <a:defRPr sz="2000" kern="1200">
        <a:solidFill>
          <a:schemeClr val="bg1"/>
        </a:solidFill>
        <a:latin typeface="Verdana" pitchFamily="34" charset="0"/>
        <a:ea typeface="+mn-ea"/>
        <a:cs typeface="+mn-cs"/>
      </a:defRPr>
    </a:lvl3pPr>
    <a:lvl4pPr marL="1371600" algn="l" rtl="0" fontAlgn="base">
      <a:spcBef>
        <a:spcPct val="0"/>
      </a:spcBef>
      <a:spcAft>
        <a:spcPct val="0"/>
      </a:spcAft>
      <a:defRPr sz="2000" kern="1200">
        <a:solidFill>
          <a:schemeClr val="bg1"/>
        </a:solidFill>
        <a:latin typeface="Verdana" pitchFamily="34" charset="0"/>
        <a:ea typeface="+mn-ea"/>
        <a:cs typeface="+mn-cs"/>
      </a:defRPr>
    </a:lvl4pPr>
    <a:lvl5pPr marL="1828800" algn="l" rtl="0" fontAlgn="base">
      <a:spcBef>
        <a:spcPct val="0"/>
      </a:spcBef>
      <a:spcAft>
        <a:spcPct val="0"/>
      </a:spcAft>
      <a:defRPr sz="2000" kern="1200">
        <a:solidFill>
          <a:schemeClr val="bg1"/>
        </a:solidFill>
        <a:latin typeface="Verdana" pitchFamily="34" charset="0"/>
        <a:ea typeface="+mn-ea"/>
        <a:cs typeface="+mn-cs"/>
      </a:defRPr>
    </a:lvl5pPr>
    <a:lvl6pPr marL="2286000" algn="l" defTabSz="914400" rtl="0" eaLnBrk="1" latinLnBrk="0" hangingPunct="1">
      <a:defRPr sz="2000" kern="1200">
        <a:solidFill>
          <a:schemeClr val="bg1"/>
        </a:solidFill>
        <a:latin typeface="Verdana" pitchFamily="34" charset="0"/>
        <a:ea typeface="+mn-ea"/>
        <a:cs typeface="+mn-cs"/>
      </a:defRPr>
    </a:lvl6pPr>
    <a:lvl7pPr marL="2743200" algn="l" defTabSz="914400" rtl="0" eaLnBrk="1" latinLnBrk="0" hangingPunct="1">
      <a:defRPr sz="2000" kern="1200">
        <a:solidFill>
          <a:schemeClr val="bg1"/>
        </a:solidFill>
        <a:latin typeface="Verdana" pitchFamily="34" charset="0"/>
        <a:ea typeface="+mn-ea"/>
        <a:cs typeface="+mn-cs"/>
      </a:defRPr>
    </a:lvl7pPr>
    <a:lvl8pPr marL="3200400" algn="l" defTabSz="914400" rtl="0" eaLnBrk="1" latinLnBrk="0" hangingPunct="1">
      <a:defRPr sz="2000" kern="1200">
        <a:solidFill>
          <a:schemeClr val="bg1"/>
        </a:solidFill>
        <a:latin typeface="Verdana" pitchFamily="34" charset="0"/>
        <a:ea typeface="+mn-ea"/>
        <a:cs typeface="+mn-cs"/>
      </a:defRPr>
    </a:lvl8pPr>
    <a:lvl9pPr marL="3657600" algn="l" defTabSz="914400" rtl="0" eaLnBrk="1" latinLnBrk="0" hangingPunct="1">
      <a:defRPr sz="2000" kern="1200">
        <a:solidFill>
          <a:schemeClr val="bg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D4E6"/>
    <a:srgbClr val="0049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35" autoAdjust="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2814" y="-108"/>
      </p:cViewPr>
      <p:guideLst>
        <p:guide orient="horz" pos="3133"/>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972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endParaRPr lang="en-US"/>
          </a:p>
        </p:txBody>
      </p:sp>
      <p:sp>
        <p:nvSpPr>
          <p:cNvPr id="30723" name="Rectangle 3"/>
          <p:cNvSpPr>
            <a:spLocks noGrp="1" noChangeArrowheads="1"/>
          </p:cNvSpPr>
          <p:nvPr>
            <p:ph type="dt" sz="quarter" idx="1"/>
          </p:nvPr>
        </p:nvSpPr>
        <p:spPr bwMode="auto">
          <a:xfrm>
            <a:off x="3884613" y="0"/>
            <a:ext cx="2971800" cy="4972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endParaRPr lang="en-US"/>
          </a:p>
        </p:txBody>
      </p:sp>
      <p:sp>
        <p:nvSpPr>
          <p:cNvPr id="30724" name="Rectangle 4"/>
          <p:cNvSpPr>
            <a:spLocks noGrp="1" noChangeArrowheads="1"/>
          </p:cNvSpPr>
          <p:nvPr>
            <p:ph type="ftr" sz="quarter" idx="2"/>
          </p:nvPr>
        </p:nvSpPr>
        <p:spPr bwMode="auto">
          <a:xfrm>
            <a:off x="0" y="9446678"/>
            <a:ext cx="2971800" cy="4972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n-US"/>
          </a:p>
        </p:txBody>
      </p:sp>
      <p:sp>
        <p:nvSpPr>
          <p:cNvPr id="30725" name="Rectangle 5"/>
          <p:cNvSpPr>
            <a:spLocks noGrp="1" noChangeArrowheads="1"/>
          </p:cNvSpPr>
          <p:nvPr>
            <p:ph type="sldNum" sz="quarter" idx="3"/>
          </p:nvPr>
        </p:nvSpPr>
        <p:spPr bwMode="auto">
          <a:xfrm>
            <a:off x="3884613" y="9446678"/>
            <a:ext cx="2971800" cy="4972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2151B0A2-7850-418C-8E17-F1CBAFF244D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972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endParaRPr lang="en-US"/>
          </a:p>
        </p:txBody>
      </p:sp>
      <p:sp>
        <p:nvSpPr>
          <p:cNvPr id="29699" name="Rectangle 3"/>
          <p:cNvSpPr>
            <a:spLocks noGrp="1" noChangeArrowheads="1"/>
          </p:cNvSpPr>
          <p:nvPr>
            <p:ph type="dt" idx="1"/>
          </p:nvPr>
        </p:nvSpPr>
        <p:spPr bwMode="auto">
          <a:xfrm>
            <a:off x="3884613" y="0"/>
            <a:ext cx="2971800" cy="4972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endParaRPr lang="en-US"/>
          </a:p>
        </p:txBody>
      </p:sp>
      <p:sp>
        <p:nvSpPr>
          <p:cNvPr id="29700"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85800" y="4724202"/>
            <a:ext cx="5486400" cy="44755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9446678"/>
            <a:ext cx="2971800" cy="4972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n-US"/>
          </a:p>
        </p:txBody>
      </p:sp>
      <p:sp>
        <p:nvSpPr>
          <p:cNvPr id="29703" name="Rectangle 7"/>
          <p:cNvSpPr>
            <a:spLocks noGrp="1" noChangeArrowheads="1"/>
          </p:cNvSpPr>
          <p:nvPr>
            <p:ph type="sldNum" sz="quarter" idx="5"/>
          </p:nvPr>
        </p:nvSpPr>
        <p:spPr bwMode="auto">
          <a:xfrm>
            <a:off x="3884613" y="9446678"/>
            <a:ext cx="2971800" cy="4972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76758246-620F-4039-B5D3-BA453A15AD7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wmf"/><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wmf"/><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55" name="Picture 15" descr="baggrund_weh"/>
          <p:cNvPicPr>
            <a:picLocks noChangeAspect="1" noChangeArrowheads="1"/>
          </p:cNvPicPr>
          <p:nvPr userDrawn="1"/>
        </p:nvPicPr>
        <p:blipFill>
          <a:blip r:embed="rId2" cstate="email"/>
          <a:srcRect/>
          <a:stretch>
            <a:fillRect/>
          </a:stretch>
        </p:blipFill>
        <p:spPr bwMode="auto">
          <a:xfrm>
            <a:off x="0" y="609600"/>
            <a:ext cx="9144000" cy="6248400"/>
          </a:xfrm>
          <a:prstGeom prst="rect">
            <a:avLst/>
          </a:prstGeom>
          <a:noFill/>
        </p:spPr>
      </p:pic>
      <p:pic>
        <p:nvPicPr>
          <p:cNvPr id="10247" name="Picture 7" descr="topbjaelkeNYuLogo"/>
          <p:cNvPicPr>
            <a:picLocks noChangeAspect="1" noChangeArrowheads="1"/>
          </p:cNvPicPr>
          <p:nvPr/>
        </p:nvPicPr>
        <p:blipFill>
          <a:blip r:embed="rId3" cstate="email"/>
          <a:srcRect/>
          <a:stretch>
            <a:fillRect/>
          </a:stretch>
        </p:blipFill>
        <p:spPr bwMode="auto">
          <a:xfrm>
            <a:off x="0" y="0"/>
            <a:ext cx="9144000" cy="609600"/>
          </a:xfrm>
          <a:prstGeom prst="rect">
            <a:avLst/>
          </a:prstGeom>
          <a:noFill/>
        </p:spPr>
      </p:pic>
      <p:sp>
        <p:nvSpPr>
          <p:cNvPr id="10242" name="Rectangle 2"/>
          <p:cNvSpPr>
            <a:spLocks noGrp="1" noChangeArrowheads="1"/>
          </p:cNvSpPr>
          <p:nvPr>
            <p:ph type="ctrTitle"/>
          </p:nvPr>
        </p:nvSpPr>
        <p:spPr>
          <a:xfrm>
            <a:off x="107951" y="0"/>
            <a:ext cx="5249867" cy="549275"/>
          </a:xfrm>
        </p:spPr>
        <p:txBody>
          <a:bodyPr/>
          <a:lstStyle>
            <a:lvl1pPr>
              <a:defRPr/>
            </a:lvl1pPr>
          </a:lstStyle>
          <a:p>
            <a:r>
              <a:rPr lang="en-US" dirty="0" smtClean="0"/>
              <a:t>Click to edit Master title style</a:t>
            </a:r>
            <a:endParaRPr lang="en-US" dirty="0"/>
          </a:p>
        </p:txBody>
      </p:sp>
      <p:sp>
        <p:nvSpPr>
          <p:cNvPr id="10254" name="Rectangle 14"/>
          <p:cNvSpPr>
            <a:spLocks noGrp="1" noChangeArrowheads="1"/>
          </p:cNvSpPr>
          <p:nvPr>
            <p:ph type="subTitle" sz="quarter" idx="1"/>
          </p:nvPr>
        </p:nvSpPr>
        <p:spPr>
          <a:xfrm>
            <a:off x="0" y="642918"/>
            <a:ext cx="8928100" cy="6049963"/>
          </a:xfrm>
        </p:spPr>
        <p:txBody>
          <a:bodyPr/>
          <a:lstStyle>
            <a:lvl1pPr marL="0" indent="0">
              <a:defRPr/>
            </a:lvl1pPr>
          </a:lstStyle>
          <a:p>
            <a:r>
              <a:rPr lang="en-US" smtClean="0"/>
              <a:t>Click to edit Master subtitle style</a:t>
            </a:r>
            <a:endParaRPr lang="en-US"/>
          </a:p>
        </p:txBody>
      </p:sp>
      <p:pic>
        <p:nvPicPr>
          <p:cNvPr id="7" name="Picture 6" descr="NOWATECH LOGO.png"/>
          <p:cNvPicPr>
            <a:picLocks noChangeAspect="1"/>
          </p:cNvPicPr>
          <p:nvPr userDrawn="1"/>
        </p:nvPicPr>
        <p:blipFill>
          <a:blip r:embed="rId4" cstate="email"/>
          <a:stretch>
            <a:fillRect/>
          </a:stretch>
        </p:blipFill>
        <p:spPr>
          <a:xfrm>
            <a:off x="7358082" y="0"/>
            <a:ext cx="1714440" cy="571480"/>
          </a:xfrm>
          <a:prstGeom prst="rect">
            <a:avLst/>
          </a:prstGeom>
        </p:spPr>
      </p:pic>
      <p:pic>
        <p:nvPicPr>
          <p:cNvPr id="8" name="Picture 7" descr="dan etv cmyk.png"/>
          <p:cNvPicPr>
            <a:picLocks noChangeAspect="1"/>
          </p:cNvPicPr>
          <p:nvPr userDrawn="1"/>
        </p:nvPicPr>
        <p:blipFill>
          <a:blip r:embed="rId5" cstate="email"/>
          <a:stretch>
            <a:fillRect/>
          </a:stretch>
        </p:blipFill>
        <p:spPr>
          <a:xfrm>
            <a:off x="5286380" y="0"/>
            <a:ext cx="883455" cy="567324"/>
          </a:xfrm>
          <a:prstGeom prst="rect">
            <a:avLst/>
          </a:prstGeom>
        </p:spPr>
      </p:pic>
      <p:pic>
        <p:nvPicPr>
          <p:cNvPr id="1026" name="Picture 2" descr="logo_promote"/>
          <p:cNvPicPr preferRelativeResize="0">
            <a:picLocks noChangeAspect="1" noChangeArrowheads="1"/>
          </p:cNvPicPr>
          <p:nvPr userDrawn="1"/>
        </p:nvPicPr>
        <p:blipFill>
          <a:blip r:embed="rId6" cstate="email"/>
          <a:srcRect/>
          <a:stretch>
            <a:fillRect/>
          </a:stretch>
        </p:blipFill>
        <p:spPr bwMode="auto">
          <a:xfrm>
            <a:off x="6234124" y="0"/>
            <a:ext cx="1043742" cy="571479"/>
          </a:xfrm>
          <a:prstGeom prst="rect">
            <a:avLst/>
          </a:prstGeom>
          <a:noFill/>
        </p:spPr>
      </p:pic>
      <p:sp>
        <p:nvSpPr>
          <p:cNvPr id="10" name="Rectangle 9"/>
          <p:cNvSpPr/>
          <p:nvPr userDrawn="1"/>
        </p:nvSpPr>
        <p:spPr bwMode="auto">
          <a:xfrm>
            <a:off x="3428992" y="0"/>
            <a:ext cx="1785950" cy="5714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pic>
        <p:nvPicPr>
          <p:cNvPr id="9" name="Picture 8" descr="DHI_Logo44_4C_POS_L8"/>
          <p:cNvPicPr/>
          <p:nvPr userDrawn="1"/>
        </p:nvPicPr>
        <p:blipFill>
          <a:blip r:embed="rId7"/>
          <a:srcRect/>
          <a:stretch>
            <a:fillRect/>
          </a:stretch>
        </p:blipFill>
        <p:spPr bwMode="auto">
          <a:xfrm>
            <a:off x="3500430" y="71414"/>
            <a:ext cx="1613277" cy="416459"/>
          </a:xfrm>
          <a:prstGeom prst="rect">
            <a:avLst/>
          </a:prstGeom>
          <a:solidFill>
            <a:schemeClr val="bg1"/>
          </a:solid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4025" y="0"/>
            <a:ext cx="2232025" cy="6742113"/>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107950" y="0"/>
            <a:ext cx="6543675" cy="6742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7951" y="0"/>
            <a:ext cx="5249868" cy="549275"/>
          </a:xfrm>
        </p:spPr>
        <p:txBody>
          <a:bodyPr/>
          <a:lstStyle/>
          <a:p>
            <a:r>
              <a:rPr lang="en-US" dirty="0" smtClean="0"/>
              <a:t>Click to edit Master title style</a:t>
            </a:r>
            <a:endParaRPr lang="da-DK"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pic>
        <p:nvPicPr>
          <p:cNvPr id="10" name="Picture 9" descr="NOWATECH LOGO.png"/>
          <p:cNvPicPr>
            <a:picLocks noChangeAspect="1"/>
          </p:cNvPicPr>
          <p:nvPr userDrawn="1"/>
        </p:nvPicPr>
        <p:blipFill>
          <a:blip r:embed="rId2" cstate="email"/>
          <a:stretch>
            <a:fillRect/>
          </a:stretch>
        </p:blipFill>
        <p:spPr>
          <a:xfrm>
            <a:off x="7358154" y="0"/>
            <a:ext cx="1714440" cy="571480"/>
          </a:xfrm>
          <a:prstGeom prst="rect">
            <a:avLst/>
          </a:prstGeom>
        </p:spPr>
      </p:pic>
      <p:pic>
        <p:nvPicPr>
          <p:cNvPr id="11" name="Picture 10" descr="dan etv cmyk.png"/>
          <p:cNvPicPr>
            <a:picLocks noChangeAspect="1"/>
          </p:cNvPicPr>
          <p:nvPr userDrawn="1"/>
        </p:nvPicPr>
        <p:blipFill>
          <a:blip r:embed="rId3" cstate="email"/>
          <a:stretch>
            <a:fillRect/>
          </a:stretch>
        </p:blipFill>
        <p:spPr>
          <a:xfrm>
            <a:off x="5286452" y="0"/>
            <a:ext cx="883455" cy="567324"/>
          </a:xfrm>
          <a:prstGeom prst="rect">
            <a:avLst/>
          </a:prstGeom>
        </p:spPr>
      </p:pic>
      <p:pic>
        <p:nvPicPr>
          <p:cNvPr id="12" name="Picture 2" descr="logo_promote"/>
          <p:cNvPicPr preferRelativeResize="0">
            <a:picLocks noChangeAspect="1" noChangeArrowheads="1"/>
          </p:cNvPicPr>
          <p:nvPr userDrawn="1"/>
        </p:nvPicPr>
        <p:blipFill>
          <a:blip r:embed="rId4" cstate="email"/>
          <a:srcRect/>
          <a:stretch>
            <a:fillRect/>
          </a:stretch>
        </p:blipFill>
        <p:spPr bwMode="auto">
          <a:xfrm>
            <a:off x="6234196" y="0"/>
            <a:ext cx="1043742" cy="571479"/>
          </a:xfrm>
          <a:prstGeom prst="rect">
            <a:avLst/>
          </a:prstGeom>
          <a:noFill/>
        </p:spPr>
      </p:pic>
      <p:sp>
        <p:nvSpPr>
          <p:cNvPr id="7" name="Rectangle 6"/>
          <p:cNvSpPr/>
          <p:nvPr userDrawn="1"/>
        </p:nvSpPr>
        <p:spPr bwMode="auto">
          <a:xfrm>
            <a:off x="3428992" y="0"/>
            <a:ext cx="1785950" cy="5714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pic>
        <p:nvPicPr>
          <p:cNvPr id="8" name="Picture 7" descr="DHI_Logo44_4C_POS_L8"/>
          <p:cNvPicPr/>
          <p:nvPr userDrawn="1"/>
        </p:nvPicPr>
        <p:blipFill>
          <a:blip r:embed="rId5"/>
          <a:srcRect/>
          <a:stretch>
            <a:fillRect/>
          </a:stretch>
        </p:blipFill>
        <p:spPr bwMode="auto">
          <a:xfrm>
            <a:off x="3500430" y="71414"/>
            <a:ext cx="1613277" cy="416459"/>
          </a:xfrm>
          <a:prstGeom prst="rect">
            <a:avLst/>
          </a:prstGeom>
          <a:solidFill>
            <a:schemeClr val="bg1"/>
          </a:solid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107950" y="692150"/>
            <a:ext cx="4387850" cy="604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692150"/>
            <a:ext cx="4387850" cy="604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pic>
        <p:nvPicPr>
          <p:cNvPr id="3" name="Picture 2" descr="NOWATECH LOGO.png"/>
          <p:cNvPicPr>
            <a:picLocks noChangeAspect="1"/>
          </p:cNvPicPr>
          <p:nvPr userDrawn="1"/>
        </p:nvPicPr>
        <p:blipFill>
          <a:blip r:embed="rId2" cstate="email"/>
          <a:stretch>
            <a:fillRect/>
          </a:stretch>
        </p:blipFill>
        <p:spPr>
          <a:xfrm>
            <a:off x="7358082" y="0"/>
            <a:ext cx="1714440" cy="571480"/>
          </a:xfrm>
          <a:prstGeom prst="rect">
            <a:avLst/>
          </a:prstGeom>
        </p:spPr>
      </p:pic>
      <p:pic>
        <p:nvPicPr>
          <p:cNvPr id="4" name="Picture 3" descr="dan etv cmyk.png"/>
          <p:cNvPicPr>
            <a:picLocks noChangeAspect="1"/>
          </p:cNvPicPr>
          <p:nvPr userDrawn="1"/>
        </p:nvPicPr>
        <p:blipFill>
          <a:blip r:embed="rId3" cstate="email"/>
          <a:stretch>
            <a:fillRect/>
          </a:stretch>
        </p:blipFill>
        <p:spPr>
          <a:xfrm>
            <a:off x="5286380" y="0"/>
            <a:ext cx="883455" cy="567324"/>
          </a:xfrm>
          <a:prstGeom prst="rect">
            <a:avLst/>
          </a:prstGeom>
        </p:spPr>
      </p:pic>
      <p:pic>
        <p:nvPicPr>
          <p:cNvPr id="5" name="Picture 2" descr="logo_promote"/>
          <p:cNvPicPr preferRelativeResize="0">
            <a:picLocks noChangeAspect="1" noChangeArrowheads="1"/>
          </p:cNvPicPr>
          <p:nvPr userDrawn="1"/>
        </p:nvPicPr>
        <p:blipFill>
          <a:blip r:embed="rId4" cstate="email"/>
          <a:srcRect/>
          <a:stretch>
            <a:fillRect/>
          </a:stretch>
        </p:blipFill>
        <p:spPr bwMode="auto">
          <a:xfrm>
            <a:off x="6234124" y="0"/>
            <a:ext cx="1043742" cy="571479"/>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05" name="Picture 9" descr="topbjaelkeNYmLogo"/>
          <p:cNvPicPr>
            <a:picLocks noChangeAspect="1" noChangeArrowheads="1"/>
          </p:cNvPicPr>
          <p:nvPr/>
        </p:nvPicPr>
        <p:blipFill>
          <a:blip r:embed="rId13" cstate="email"/>
          <a:srcRect/>
          <a:stretch>
            <a:fillRect/>
          </a:stretch>
        </p:blipFill>
        <p:spPr bwMode="auto">
          <a:xfrm>
            <a:off x="0" y="0"/>
            <a:ext cx="9144000" cy="609600"/>
          </a:xfrm>
          <a:prstGeom prst="rect">
            <a:avLst/>
          </a:prstGeom>
          <a:noFill/>
        </p:spPr>
      </p:pic>
      <p:pic>
        <p:nvPicPr>
          <p:cNvPr id="4104" name="Picture 8" descr="baggrundDarkBlueNySub"/>
          <p:cNvPicPr>
            <a:picLocks noChangeAspect="1" noChangeArrowheads="1"/>
          </p:cNvPicPr>
          <p:nvPr/>
        </p:nvPicPr>
        <p:blipFill>
          <a:blip r:embed="rId14" cstate="email"/>
          <a:srcRect/>
          <a:stretch>
            <a:fillRect/>
          </a:stretch>
        </p:blipFill>
        <p:spPr bwMode="auto">
          <a:xfrm>
            <a:off x="0" y="609600"/>
            <a:ext cx="9144000" cy="6248400"/>
          </a:xfrm>
          <a:prstGeom prst="rect">
            <a:avLst/>
          </a:prstGeom>
          <a:noFill/>
        </p:spPr>
      </p:pic>
      <p:sp>
        <p:nvSpPr>
          <p:cNvPr id="4098" name="Rectangle 2"/>
          <p:cNvSpPr>
            <a:spLocks noGrp="1" noChangeArrowheads="1"/>
          </p:cNvSpPr>
          <p:nvPr>
            <p:ph type="title"/>
          </p:nvPr>
        </p:nvSpPr>
        <p:spPr bwMode="auto">
          <a:xfrm>
            <a:off x="107950" y="0"/>
            <a:ext cx="8208963" cy="5492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a-DK" smtClean="0"/>
              <a:t>CLICK HERE TO ADD TITLE</a:t>
            </a:r>
          </a:p>
        </p:txBody>
      </p:sp>
      <p:sp>
        <p:nvSpPr>
          <p:cNvPr id="4099" name="Rectangle 3"/>
          <p:cNvSpPr>
            <a:spLocks noGrp="1" noChangeArrowheads="1"/>
          </p:cNvSpPr>
          <p:nvPr>
            <p:ph type="body" idx="1"/>
          </p:nvPr>
        </p:nvSpPr>
        <p:spPr bwMode="auto">
          <a:xfrm>
            <a:off x="107950" y="692150"/>
            <a:ext cx="8928100" cy="6049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a-DK" smtClean="0"/>
              <a:t>Click here to enter text</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2400">
          <a:solidFill>
            <a:schemeClr val="bg1"/>
          </a:solidFill>
          <a:latin typeface="Verdana" pitchFamily="34" charset="0"/>
        </a:defRPr>
      </a:lvl2pPr>
      <a:lvl3pPr algn="l" rtl="0" eaLnBrk="1" fontAlgn="base" hangingPunct="1">
        <a:spcBef>
          <a:spcPct val="0"/>
        </a:spcBef>
        <a:spcAft>
          <a:spcPct val="0"/>
        </a:spcAft>
        <a:defRPr sz="2400">
          <a:solidFill>
            <a:schemeClr val="bg1"/>
          </a:solidFill>
          <a:latin typeface="Verdana" pitchFamily="34" charset="0"/>
        </a:defRPr>
      </a:lvl3pPr>
      <a:lvl4pPr algn="l" rtl="0" eaLnBrk="1" fontAlgn="base" hangingPunct="1">
        <a:spcBef>
          <a:spcPct val="0"/>
        </a:spcBef>
        <a:spcAft>
          <a:spcPct val="0"/>
        </a:spcAft>
        <a:defRPr sz="2400">
          <a:solidFill>
            <a:schemeClr val="bg1"/>
          </a:solidFill>
          <a:latin typeface="Verdana" pitchFamily="34" charset="0"/>
        </a:defRPr>
      </a:lvl4pPr>
      <a:lvl5pPr algn="l" rtl="0" eaLnBrk="1" fontAlgn="base" hangingPunct="1">
        <a:spcBef>
          <a:spcPct val="0"/>
        </a:spcBef>
        <a:spcAft>
          <a:spcPct val="0"/>
        </a:spcAft>
        <a:defRPr sz="2400">
          <a:solidFill>
            <a:schemeClr val="bg1"/>
          </a:solidFill>
          <a:latin typeface="Verdana" pitchFamily="34" charset="0"/>
        </a:defRPr>
      </a:lvl5pPr>
      <a:lvl6pPr marL="457200" algn="l" rtl="0" eaLnBrk="1" fontAlgn="base" hangingPunct="1">
        <a:spcBef>
          <a:spcPct val="0"/>
        </a:spcBef>
        <a:spcAft>
          <a:spcPct val="0"/>
        </a:spcAft>
        <a:defRPr sz="2400">
          <a:solidFill>
            <a:schemeClr val="bg1"/>
          </a:solidFill>
          <a:latin typeface="Verdana" pitchFamily="34" charset="0"/>
        </a:defRPr>
      </a:lvl6pPr>
      <a:lvl7pPr marL="914400" algn="l" rtl="0" eaLnBrk="1" fontAlgn="base" hangingPunct="1">
        <a:spcBef>
          <a:spcPct val="0"/>
        </a:spcBef>
        <a:spcAft>
          <a:spcPct val="0"/>
        </a:spcAft>
        <a:defRPr sz="2400">
          <a:solidFill>
            <a:schemeClr val="bg1"/>
          </a:solidFill>
          <a:latin typeface="Verdana" pitchFamily="34" charset="0"/>
        </a:defRPr>
      </a:lvl7pPr>
      <a:lvl8pPr marL="1371600" algn="l" rtl="0" eaLnBrk="1" fontAlgn="base" hangingPunct="1">
        <a:spcBef>
          <a:spcPct val="0"/>
        </a:spcBef>
        <a:spcAft>
          <a:spcPct val="0"/>
        </a:spcAft>
        <a:defRPr sz="2400">
          <a:solidFill>
            <a:schemeClr val="bg1"/>
          </a:solidFill>
          <a:latin typeface="Verdana" pitchFamily="34" charset="0"/>
        </a:defRPr>
      </a:lvl8pPr>
      <a:lvl9pPr marL="1828800" algn="l" rtl="0" eaLnBrk="1" fontAlgn="base" hangingPunct="1">
        <a:spcBef>
          <a:spcPct val="0"/>
        </a:spcBef>
        <a:spcAft>
          <a:spcPct val="0"/>
        </a:spcAft>
        <a:defRPr sz="2400">
          <a:solidFill>
            <a:schemeClr val="bg1"/>
          </a:solidFill>
          <a:latin typeface="Verdana" pitchFamily="34" charset="0"/>
        </a:defRPr>
      </a:lvl9pPr>
    </p:titleStyle>
    <p:bodyStyle>
      <a:lvl1pPr marL="342900" indent="-342900" algn="l" rtl="0" eaLnBrk="1" fontAlgn="base" hangingPunct="1">
        <a:spcBef>
          <a:spcPct val="20000"/>
        </a:spcBef>
        <a:spcAft>
          <a:spcPct val="0"/>
        </a:spcAft>
        <a:defRPr sz="20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000">
          <a:solidFill>
            <a:schemeClr val="bg1"/>
          </a:solidFill>
          <a:latin typeface="+mn-lt"/>
        </a:defRPr>
      </a:lvl2pPr>
      <a:lvl3pPr marL="1143000" indent="-228600" algn="l" rtl="0" eaLnBrk="1" fontAlgn="base" hangingPunct="1">
        <a:spcBef>
          <a:spcPct val="20000"/>
        </a:spcBef>
        <a:spcAft>
          <a:spcPct val="0"/>
        </a:spcAft>
        <a:buChar char="•"/>
        <a:defRPr sz="20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4786346" cy="549275"/>
          </a:xfrm>
        </p:spPr>
        <p:txBody>
          <a:bodyPr/>
          <a:lstStyle/>
          <a:p>
            <a:r>
              <a:rPr lang="da-DK" dirty="0" smtClean="0"/>
              <a:t>ETV</a:t>
            </a:r>
            <a:endParaRPr lang="da-DK" dirty="0"/>
          </a:p>
        </p:txBody>
      </p:sp>
      <p:sp>
        <p:nvSpPr>
          <p:cNvPr id="8" name="Rectangle 3"/>
          <p:cNvSpPr txBox="1">
            <a:spLocks noChangeArrowheads="1"/>
          </p:cNvSpPr>
          <p:nvPr/>
        </p:nvSpPr>
        <p:spPr bwMode="auto">
          <a:xfrm>
            <a:off x="0" y="3000372"/>
            <a:ext cx="8928100" cy="2665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nn-NO" sz="2000" b="0" i="0" u="none" strike="noStrike" kern="0" cap="none" spc="0" normalizeH="0" baseline="0" noProof="0" dirty="0" smtClean="0">
              <a:ln>
                <a:noFill/>
              </a:ln>
              <a:solidFill>
                <a:schemeClr val="bg1"/>
              </a:solidFill>
              <a:effectLst/>
              <a:uLnTx/>
              <a:uFillTx/>
              <a:latin typeface="+mn-lt"/>
              <a:ea typeface="+mn-ea"/>
              <a:cs typeface="+mn-cs"/>
            </a:endParaRPr>
          </a:p>
          <a:p>
            <a:pPr marL="342900" indent="-342900">
              <a:spcBef>
                <a:spcPct val="20000"/>
              </a:spcBef>
              <a:buFontTx/>
              <a:buChar char="-"/>
            </a:pPr>
            <a:r>
              <a:rPr lang="nn-NO" b="1" kern="0" dirty="0" smtClean="0"/>
              <a:t>Karakteristika ved markedet</a:t>
            </a:r>
          </a:p>
          <a:p>
            <a:pPr marL="342900" indent="-342900">
              <a:spcBef>
                <a:spcPct val="20000"/>
              </a:spcBef>
              <a:buFontTx/>
              <a:buChar char="-"/>
            </a:pPr>
            <a:r>
              <a:rPr lang="nn-NO" b="1" kern="0" dirty="0" smtClean="0"/>
              <a:t>Markedsføring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nn-NO" b="1" kern="0" dirty="0" smtClean="0">
                <a:latin typeface="+mn-lt"/>
              </a:rPr>
              <a:t>Salg</a:t>
            </a:r>
          </a:p>
          <a:p>
            <a:pPr marL="342900" indent="-342900">
              <a:spcBef>
                <a:spcPct val="20000"/>
              </a:spcBef>
              <a:buFontTx/>
              <a:buChar char="-"/>
              <a:defRPr/>
            </a:pPr>
            <a:r>
              <a:rPr lang="nn-NO" b="1" kern="0" dirty="0" smtClean="0">
                <a:latin typeface="+mn-lt"/>
              </a:rPr>
              <a:t>Planlægning og Verifikation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nn-NO" sz="2000" b="1" i="0" u="none" strike="noStrike" kern="0" cap="none" spc="0" normalizeH="0" baseline="0" noProof="0" dirty="0" smtClean="0">
                <a:ln>
                  <a:noFill/>
                </a:ln>
                <a:solidFill>
                  <a:schemeClr val="bg1"/>
                </a:solidFill>
                <a:effectLst/>
                <a:uLnTx/>
                <a:uFillTx/>
                <a:latin typeface="+mn-lt"/>
                <a:ea typeface="+mn-ea"/>
                <a:cs typeface="+mn-cs"/>
              </a:rPr>
              <a:t>Forretningsplan</a:t>
            </a:r>
            <a:endParaRPr kumimoji="0" lang="en-US" sz="2000" b="1" i="0" u="none" strike="noStrike" kern="0" cap="none" spc="0" normalizeH="0" baseline="0" noProof="0" dirty="0">
              <a:ln>
                <a:noFill/>
              </a:ln>
              <a:solidFill>
                <a:schemeClr val="bg1"/>
              </a:solidFill>
              <a:effectLst/>
              <a:uLnTx/>
              <a:uFillTx/>
              <a:latin typeface="+mn-lt"/>
              <a:ea typeface="+mn-ea"/>
              <a:cs typeface="+mn-cs"/>
            </a:endParaRPr>
          </a:p>
        </p:txBody>
      </p:sp>
      <p:sp>
        <p:nvSpPr>
          <p:cNvPr id="9" name="Text Box 5"/>
          <p:cNvSpPr txBox="1">
            <a:spLocks noChangeArrowheads="1"/>
          </p:cNvSpPr>
          <p:nvPr/>
        </p:nvSpPr>
        <p:spPr bwMode="auto">
          <a:xfrm>
            <a:off x="214282" y="6143644"/>
            <a:ext cx="8642381" cy="369332"/>
          </a:xfrm>
          <a:prstGeom prst="rect">
            <a:avLst/>
          </a:prstGeom>
          <a:noFill/>
          <a:ln w="9525">
            <a:noFill/>
            <a:miter lim="800000"/>
            <a:headEnd/>
            <a:tailEnd/>
          </a:ln>
          <a:effectLst/>
        </p:spPr>
        <p:txBody>
          <a:bodyPr wrap="square">
            <a:spAutoFit/>
          </a:bodyPr>
          <a:lstStyle/>
          <a:p>
            <a:pPr>
              <a:spcBef>
                <a:spcPct val="50000"/>
              </a:spcBef>
            </a:pPr>
            <a:r>
              <a:rPr lang="da-DK" sz="1800" dirty="0" smtClean="0">
                <a:solidFill>
                  <a:srgbClr val="C0D4E6"/>
                </a:solidFill>
              </a:rPr>
              <a:t>Centerleder Hans G. Enggrob, DHI</a:t>
            </a:r>
            <a:endParaRPr lang="en-US" sz="1800" dirty="0">
              <a:solidFill>
                <a:srgbClr val="C0D4E6"/>
              </a:solidFill>
            </a:endParaRPr>
          </a:p>
        </p:txBody>
      </p:sp>
      <p:sp>
        <p:nvSpPr>
          <p:cNvPr id="5" name="Rectangle 3"/>
          <p:cNvSpPr txBox="1">
            <a:spLocks noChangeArrowheads="1"/>
          </p:cNvSpPr>
          <p:nvPr/>
        </p:nvSpPr>
        <p:spPr bwMode="auto">
          <a:xfrm>
            <a:off x="428596" y="1428736"/>
            <a:ext cx="8499504" cy="209390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nn-NO" sz="4000" b="0" i="0" u="none" strike="noStrike" kern="0" cap="none" spc="0" normalizeH="0" baseline="0" noProof="0" dirty="0" smtClean="0">
                <a:ln>
                  <a:noFill/>
                </a:ln>
                <a:solidFill>
                  <a:schemeClr val="bg1"/>
                </a:solidFill>
                <a:effectLst/>
                <a:uLnTx/>
                <a:uFillTx/>
                <a:latin typeface="+mn-lt"/>
                <a:ea typeface="+mn-ea"/>
                <a:cs typeface="+mn-cs"/>
              </a:rPr>
              <a:t>ETV i praksis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nn-NO" sz="4000" kern="0" dirty="0" smtClean="0">
                <a:latin typeface="+mn-lt"/>
              </a:rPr>
              <a:t>- Vand</a:t>
            </a:r>
            <a:endParaRPr kumimoji="0" lang="en-US" sz="4000" b="0" i="0" u="none" strike="noStrike" kern="0" cap="none" spc="0" normalizeH="0" baseline="0" noProof="0" dirty="0">
              <a:ln>
                <a:noFill/>
              </a:ln>
              <a:solidFill>
                <a:schemeClr val="bg1"/>
              </a:solidFill>
              <a:effectLst/>
              <a:uLnTx/>
              <a:uFillTx/>
              <a:latin typeface="+mn-lt"/>
              <a:ea typeface="+mn-ea"/>
              <a:cs typeface="+mn-cs"/>
            </a:endParaRPr>
          </a:p>
        </p:txBody>
      </p:sp>
      <p:sp>
        <p:nvSpPr>
          <p:cNvPr id="6" name="TextBox 5"/>
          <p:cNvSpPr txBox="1"/>
          <p:nvPr/>
        </p:nvSpPr>
        <p:spPr>
          <a:xfrm>
            <a:off x="6072198" y="3571876"/>
            <a:ext cx="2143140" cy="1631216"/>
          </a:xfrm>
          <a:prstGeom prst="rect">
            <a:avLst/>
          </a:prstGeom>
          <a:noFill/>
          <a:ln>
            <a:solidFill>
              <a:schemeClr val="bg1"/>
            </a:solidFill>
          </a:ln>
        </p:spPr>
        <p:txBody>
          <a:bodyPr wrap="square" rtlCol="0">
            <a:spAutoFit/>
          </a:bodyPr>
          <a:lstStyle/>
          <a:p>
            <a:r>
              <a:rPr lang="da-DK" dirty="0" err="1" smtClean="0">
                <a:solidFill>
                  <a:schemeClr val="bg2">
                    <a:lumMod val="60000"/>
                    <a:lumOff val="40000"/>
                  </a:schemeClr>
                </a:solidFill>
              </a:rPr>
              <a:t>Sorbisense</a:t>
            </a:r>
            <a:endParaRPr lang="da-DK" dirty="0" smtClean="0">
              <a:solidFill>
                <a:schemeClr val="bg2">
                  <a:lumMod val="60000"/>
                  <a:lumOff val="40000"/>
                </a:schemeClr>
              </a:solidFill>
            </a:endParaRPr>
          </a:p>
          <a:p>
            <a:r>
              <a:rPr lang="da-DK" b="1" dirty="0" err="1" smtClean="0"/>
              <a:t>Cometas</a:t>
            </a:r>
            <a:endParaRPr lang="da-DK" b="1" dirty="0" smtClean="0"/>
          </a:p>
          <a:p>
            <a:r>
              <a:rPr lang="da-DK" b="1" dirty="0" smtClean="0"/>
              <a:t>Ros</a:t>
            </a:r>
          </a:p>
          <a:p>
            <a:r>
              <a:rPr lang="da-DK" b="1" dirty="0" err="1" smtClean="0"/>
              <a:t>Hach</a:t>
            </a:r>
            <a:r>
              <a:rPr lang="da-DK" b="1" dirty="0" smtClean="0"/>
              <a:t> Lange</a:t>
            </a:r>
          </a:p>
          <a:p>
            <a:r>
              <a:rPr lang="da-DK" dirty="0" err="1" smtClean="0">
                <a:solidFill>
                  <a:schemeClr val="bg2">
                    <a:lumMod val="60000"/>
                    <a:lumOff val="40000"/>
                  </a:schemeClr>
                </a:solidFill>
              </a:rPr>
              <a:t>BioKube</a:t>
            </a:r>
            <a:endParaRPr lang="da-DK" dirty="0">
              <a:solidFill>
                <a:schemeClr val="bg2">
                  <a:lumMod val="60000"/>
                  <a:lumOff val="40000"/>
                </a:schemeClr>
              </a:solidFill>
            </a:endParaRPr>
          </a:p>
        </p:txBody>
      </p:sp>
      <p:sp>
        <p:nvSpPr>
          <p:cNvPr id="7" name="TextBox 6"/>
          <p:cNvSpPr txBox="1"/>
          <p:nvPr/>
        </p:nvSpPr>
        <p:spPr>
          <a:xfrm>
            <a:off x="6143636" y="3286124"/>
            <a:ext cx="1762277" cy="276999"/>
          </a:xfrm>
          <a:prstGeom prst="rect">
            <a:avLst/>
          </a:prstGeom>
          <a:noFill/>
        </p:spPr>
        <p:txBody>
          <a:bodyPr wrap="none" rtlCol="0">
            <a:spAutoFit/>
          </a:bodyPr>
          <a:lstStyle/>
          <a:p>
            <a:r>
              <a:rPr lang="da-DK" sz="1200" dirty="0" smtClean="0"/>
              <a:t>Eksemplificeret ved:</a:t>
            </a:r>
            <a:endParaRPr lang="da-DK"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6"/>
          <p:cNvSpPr>
            <a:spLocks noChangeArrowheads="1"/>
          </p:cNvSpPr>
          <p:nvPr/>
        </p:nvSpPr>
        <p:spPr bwMode="auto">
          <a:xfrm>
            <a:off x="511175" y="130175"/>
            <a:ext cx="4648200" cy="360363"/>
          </a:xfrm>
          <a:prstGeom prst="rect">
            <a:avLst/>
          </a:prstGeom>
          <a:solidFill>
            <a:srgbClr val="0000FF"/>
          </a:solidFill>
          <a:ln w="9525">
            <a:noFill/>
            <a:miter lim="800000"/>
            <a:headEnd/>
            <a:tailEnd/>
          </a:ln>
        </p:spPr>
        <p:txBody>
          <a:bodyPr/>
          <a:lstStyle/>
          <a:p>
            <a:pPr marL="342900" indent="-342900" algn="l">
              <a:spcBef>
                <a:spcPct val="20000"/>
              </a:spcBef>
            </a:pPr>
            <a:r>
              <a:rPr lang="da-DK" dirty="0" smtClean="0"/>
              <a:t>Karakteristika ved markedet</a:t>
            </a:r>
            <a:endParaRPr lang="en-US" dirty="0"/>
          </a:p>
        </p:txBody>
      </p:sp>
      <p:sp>
        <p:nvSpPr>
          <p:cNvPr id="3" name="TextBox 2"/>
          <p:cNvSpPr txBox="1"/>
          <p:nvPr/>
        </p:nvSpPr>
        <p:spPr>
          <a:xfrm>
            <a:off x="500034" y="642918"/>
            <a:ext cx="8643966" cy="7694414"/>
          </a:xfrm>
          <a:prstGeom prst="rect">
            <a:avLst/>
          </a:prstGeom>
          <a:noFill/>
          <a:effectLst>
            <a:innerShdw blurRad="63500" dist="50800">
              <a:prstClr val="black">
                <a:alpha val="50000"/>
              </a:prstClr>
            </a:innerShdw>
          </a:effectLst>
        </p:spPr>
        <p:txBody>
          <a:bodyPr wrap="square">
            <a:spAutoFit/>
          </a:bodyPr>
          <a:lstStyle/>
          <a:p>
            <a:pPr algn="l">
              <a:defRPr/>
            </a:pPr>
            <a:r>
              <a:rPr lang="da-DK" dirty="0" smtClean="0"/>
              <a:t>Aktører</a:t>
            </a:r>
          </a:p>
          <a:p>
            <a:pPr>
              <a:defRPr/>
            </a:pPr>
            <a:r>
              <a:rPr lang="da-DK" sz="1600" dirty="0" smtClean="0"/>
              <a:t>	-	Udstyrsleverandører</a:t>
            </a:r>
          </a:p>
          <a:p>
            <a:pPr>
              <a:defRPr/>
            </a:pPr>
            <a:r>
              <a:rPr lang="da-DK" sz="1600" dirty="0" smtClean="0"/>
              <a:t> 	-	Udstyrsproducenter</a:t>
            </a:r>
          </a:p>
          <a:p>
            <a:pPr>
              <a:defRPr/>
            </a:pPr>
            <a:r>
              <a:rPr lang="da-DK" sz="1600" dirty="0" smtClean="0"/>
              <a:t> 	-	Rådgivere</a:t>
            </a:r>
          </a:p>
          <a:p>
            <a:pPr>
              <a:defRPr/>
            </a:pPr>
            <a:r>
              <a:rPr lang="da-DK" sz="1600" dirty="0" smtClean="0"/>
              <a:t> 	-	Videns institutioner og universiteter</a:t>
            </a:r>
          </a:p>
          <a:p>
            <a:pPr>
              <a:defRPr/>
            </a:pPr>
            <a:r>
              <a:rPr lang="da-DK" sz="1600" dirty="0" smtClean="0"/>
              <a:t>	-	Forsyningsselskaber, offentlige og private, små og store</a:t>
            </a:r>
          </a:p>
          <a:p>
            <a:pPr>
              <a:defRPr/>
            </a:pPr>
            <a:r>
              <a:rPr lang="da-DK" sz="1600" dirty="0" smtClean="0"/>
              <a:t> 	-	Myndigheder</a:t>
            </a:r>
          </a:p>
          <a:p>
            <a:pPr>
              <a:defRPr/>
            </a:pPr>
            <a:r>
              <a:rPr lang="da-DK" sz="1600" dirty="0" smtClean="0"/>
              <a:t>	-	Borgere og erhvervsliv</a:t>
            </a:r>
          </a:p>
          <a:p>
            <a:pPr algn="l">
              <a:defRPr/>
            </a:pPr>
            <a:r>
              <a:rPr lang="da-DK" dirty="0" smtClean="0"/>
              <a:t>Fra </a:t>
            </a:r>
            <a:r>
              <a:rPr lang="da-DK" dirty="0"/>
              <a:t>fragmenteret til segmenteret</a:t>
            </a:r>
          </a:p>
          <a:p>
            <a:pPr algn="l">
              <a:defRPr/>
            </a:pPr>
            <a:r>
              <a:rPr lang="da-DK" sz="1600" dirty="0"/>
              <a:t>	-	Initiativer fra branchen, ny brancheforening, </a:t>
            </a:r>
            <a:r>
              <a:rPr lang="da-DK" sz="1600" dirty="0" smtClean="0"/>
              <a:t>DI</a:t>
            </a:r>
            <a:endParaRPr lang="da-DK" sz="1600" dirty="0"/>
          </a:p>
          <a:p>
            <a:pPr algn="l">
              <a:defRPr/>
            </a:pPr>
            <a:r>
              <a:rPr lang="da-DK" sz="1600" dirty="0"/>
              <a:t>		Miljøteknologisk Handlingsplan mm.</a:t>
            </a:r>
          </a:p>
          <a:p>
            <a:pPr algn="l">
              <a:defRPr/>
            </a:pPr>
            <a:r>
              <a:rPr lang="da-DK" sz="1600" dirty="0"/>
              <a:t>	-	Samarbejde mellem Universitet, Teknologileverandør, Bruger, </a:t>
            </a:r>
          </a:p>
          <a:p>
            <a:pPr algn="l">
              <a:defRPr/>
            </a:pPr>
            <a:r>
              <a:rPr lang="da-DK" sz="1600" dirty="0"/>
              <a:t>		samt Myndigheder, PPP</a:t>
            </a:r>
          </a:p>
          <a:p>
            <a:pPr algn="l">
              <a:defRPr/>
            </a:pPr>
            <a:r>
              <a:rPr lang="da-DK" sz="1600" dirty="0"/>
              <a:t>	-	Små og store arbejder sammen på tværs af organisationer. Men</a:t>
            </a:r>
          </a:p>
          <a:p>
            <a:pPr algn="l">
              <a:defRPr/>
            </a:pPr>
            <a:r>
              <a:rPr lang="da-DK" sz="1600" dirty="0"/>
              <a:t>		vi mangler MUDP</a:t>
            </a:r>
          </a:p>
          <a:p>
            <a:pPr algn="l">
              <a:defRPr/>
            </a:pPr>
            <a:r>
              <a:rPr lang="da-DK" dirty="0" smtClean="0"/>
              <a:t>National </a:t>
            </a:r>
            <a:r>
              <a:rPr lang="da-DK" dirty="0"/>
              <a:t>klynge – Global Niche</a:t>
            </a:r>
          </a:p>
          <a:p>
            <a:pPr algn="l">
              <a:defRPr/>
            </a:pPr>
            <a:r>
              <a:rPr lang="da-DK" sz="1600" dirty="0"/>
              <a:t>	-	Lokalt/nationalt fokus på innovation, uddannelse, </a:t>
            </a:r>
            <a:r>
              <a:rPr lang="da-DK" sz="1600" dirty="0" err="1"/>
              <a:t>iværksætteri</a:t>
            </a:r>
            <a:endParaRPr lang="da-DK" sz="1600" dirty="0"/>
          </a:p>
          <a:p>
            <a:pPr algn="l">
              <a:defRPr/>
            </a:pPr>
            <a:r>
              <a:rPr lang="da-DK" sz="1600" dirty="0"/>
              <a:t>	-	Globalt fokus på excellence i viden og/eller i produkt</a:t>
            </a:r>
          </a:p>
          <a:p>
            <a:pPr algn="l">
              <a:defRPr/>
            </a:pPr>
            <a:r>
              <a:rPr lang="da-DK" sz="1600" dirty="0"/>
              <a:t>	-	Danske vandsektor, hver aktør har sin globale </a:t>
            </a:r>
            <a:r>
              <a:rPr lang="da-DK" sz="1600" dirty="0" err="1"/>
              <a:t>outlook</a:t>
            </a:r>
            <a:r>
              <a:rPr lang="da-DK" sz="1600" dirty="0"/>
              <a:t> og bidrag</a:t>
            </a:r>
          </a:p>
          <a:p>
            <a:pPr algn="l">
              <a:defRPr/>
            </a:pPr>
            <a:r>
              <a:rPr lang="da-DK" dirty="0" smtClean="0"/>
              <a:t>Hvordan innovation styrkes</a:t>
            </a:r>
            <a:endParaRPr lang="da-DK" dirty="0"/>
          </a:p>
          <a:p>
            <a:pPr algn="l">
              <a:defRPr/>
            </a:pPr>
            <a:r>
              <a:rPr lang="da-DK" sz="1600" dirty="0"/>
              <a:t>	-	”Inter”</a:t>
            </a:r>
            <a:r>
              <a:rPr lang="da-DK" sz="1600" dirty="0" err="1"/>
              <a:t>-corporate</a:t>
            </a:r>
            <a:r>
              <a:rPr lang="da-DK" sz="1600" dirty="0"/>
              <a:t> venture, samarbejdsprojekter ml. aktører</a:t>
            </a:r>
          </a:p>
          <a:p>
            <a:pPr algn="l">
              <a:defRPr/>
            </a:pPr>
            <a:r>
              <a:rPr lang="da-DK" sz="1600" dirty="0"/>
              <a:t>	-	</a:t>
            </a:r>
            <a:r>
              <a:rPr lang="da-DK" sz="1600" dirty="0" err="1" smtClean="0"/>
              <a:t>Cleantech</a:t>
            </a:r>
            <a:r>
              <a:rPr lang="da-DK" sz="1600" dirty="0" smtClean="0"/>
              <a:t> (hightech) klynge initiativer</a:t>
            </a:r>
          </a:p>
          <a:p>
            <a:pPr>
              <a:defRPr/>
            </a:pPr>
            <a:r>
              <a:rPr lang="da-DK" sz="1600" dirty="0" smtClean="0"/>
              <a:t>	-	Tiltrækning af privat venture kapital</a:t>
            </a:r>
          </a:p>
          <a:p>
            <a:pPr>
              <a:defRPr/>
            </a:pPr>
            <a:r>
              <a:rPr lang="da-DK" sz="1600" dirty="0" smtClean="0"/>
              <a:t>	-	Internationalt arbejde, samarbejde m. Eksportråd mm.</a:t>
            </a:r>
            <a:endParaRPr lang="da-DK" sz="1600" dirty="0"/>
          </a:p>
          <a:p>
            <a:pPr algn="l">
              <a:defRPr/>
            </a:pPr>
            <a:endParaRPr lang="da-DK" sz="1600" dirty="0"/>
          </a:p>
          <a:p>
            <a:pPr algn="l">
              <a:defRPr/>
            </a:pPr>
            <a:endParaRPr lang="da-DK" sz="1600" dirty="0"/>
          </a:p>
          <a:p>
            <a:pPr algn="l">
              <a:defRPr/>
            </a:pPr>
            <a:endParaRPr lang="da-DK" sz="1600" dirty="0"/>
          </a:p>
          <a:p>
            <a:pPr algn="l">
              <a:defRPr/>
            </a:pPr>
            <a:endParaRPr lang="da-DK" sz="1600" dirty="0"/>
          </a:p>
          <a:p>
            <a:pPr algn="l">
              <a:defRPr/>
            </a:pPr>
            <a:endParaRPr lang="da-DK" sz="1600" dirty="0"/>
          </a:p>
          <a:p>
            <a:pPr algn="l">
              <a:defRPr/>
            </a:pPr>
            <a:endParaRPr lang="da-DK"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6"/>
          <p:cNvSpPr>
            <a:spLocks noChangeArrowheads="1"/>
          </p:cNvSpPr>
          <p:nvPr/>
        </p:nvSpPr>
        <p:spPr bwMode="auto">
          <a:xfrm>
            <a:off x="511174" y="130175"/>
            <a:ext cx="5489585" cy="360363"/>
          </a:xfrm>
          <a:prstGeom prst="rect">
            <a:avLst/>
          </a:prstGeom>
          <a:solidFill>
            <a:srgbClr val="0000FF"/>
          </a:solidFill>
          <a:ln w="9525">
            <a:noFill/>
            <a:miter lim="800000"/>
            <a:headEnd/>
            <a:tailEnd/>
          </a:ln>
        </p:spPr>
        <p:txBody>
          <a:bodyPr/>
          <a:lstStyle/>
          <a:p>
            <a:pPr marL="342900" indent="-342900" algn="l">
              <a:spcBef>
                <a:spcPct val="20000"/>
              </a:spcBef>
            </a:pPr>
            <a:r>
              <a:rPr lang="da-DK" dirty="0" smtClean="0"/>
              <a:t>Markedsføring  </a:t>
            </a:r>
            <a:r>
              <a:rPr lang="da-DK" dirty="0" smtClean="0">
                <a:sym typeface="Wingdings" pitchFamily="2" charset="2"/>
              </a:rPr>
              <a:t> Værdi tilbuddet</a:t>
            </a:r>
            <a:endParaRPr lang="en-US" dirty="0"/>
          </a:p>
        </p:txBody>
      </p:sp>
      <p:sp>
        <p:nvSpPr>
          <p:cNvPr id="4" name="Rectangle 3"/>
          <p:cNvSpPr txBox="1">
            <a:spLocks noChangeArrowheads="1"/>
          </p:cNvSpPr>
          <p:nvPr/>
        </p:nvSpPr>
        <p:spPr bwMode="auto">
          <a:xfrm>
            <a:off x="536546" y="1071546"/>
            <a:ext cx="3892546" cy="2071702"/>
          </a:xfrm>
          <a:prstGeom prst="rect">
            <a:avLst/>
          </a:prstGeom>
          <a:solidFill>
            <a:srgbClr val="C0D4E6"/>
          </a:solidFill>
          <a:ln w="9525" cap="rnd">
            <a:solidFill>
              <a:schemeClr val="bg1"/>
            </a:solidFill>
            <a:miter lim="800000"/>
            <a:headEnd/>
            <a:tailEnd/>
          </a:ln>
          <a:effectLst/>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marL="342900" indent="-342900">
              <a:spcBef>
                <a:spcPct val="20000"/>
              </a:spcBef>
              <a:buFontTx/>
              <a:buChar char="-"/>
            </a:pPr>
            <a:r>
              <a:rPr lang="nn-NO" sz="1400" kern="0" dirty="0" smtClean="0">
                <a:solidFill>
                  <a:srgbClr val="002060"/>
                </a:solidFill>
              </a:rPr>
              <a:t>Problem erkendelse</a:t>
            </a:r>
          </a:p>
          <a:p>
            <a:pPr marL="342900" indent="-342900">
              <a:spcBef>
                <a:spcPct val="20000"/>
              </a:spcBef>
              <a:buFontTx/>
              <a:buChar char="-"/>
            </a:pPr>
            <a:r>
              <a:rPr lang="nn-NO" sz="1400" kern="0" dirty="0" smtClean="0">
                <a:solidFill>
                  <a:srgbClr val="002060"/>
                </a:solidFill>
                <a:latin typeface="+mn-lt"/>
              </a:rPr>
              <a:t>Behov og karakteristika</a:t>
            </a:r>
          </a:p>
          <a:p>
            <a:pPr marL="342900" indent="-342900">
              <a:spcBef>
                <a:spcPct val="20000"/>
              </a:spcBef>
              <a:buFontTx/>
              <a:buChar char="-"/>
            </a:pPr>
            <a:r>
              <a:rPr kumimoji="0" lang="nn-NO" sz="1400" b="0" i="0" u="none" strike="noStrike" kern="0" cap="none" spc="0" normalizeH="0" baseline="0" noProof="0" dirty="0" smtClean="0">
                <a:ln>
                  <a:noFill/>
                </a:ln>
                <a:solidFill>
                  <a:srgbClr val="002060"/>
                </a:solidFill>
                <a:effectLst/>
                <a:uLnTx/>
                <a:uFillTx/>
                <a:latin typeface="+mn-lt"/>
                <a:ea typeface="+mn-ea"/>
                <a:cs typeface="+mn-cs"/>
              </a:rPr>
              <a:t>Produkt</a:t>
            </a:r>
            <a:r>
              <a:rPr kumimoji="0" lang="nn-NO" sz="1400" b="0" i="0" u="none" strike="noStrike" kern="0" cap="none" spc="0" normalizeH="0" noProof="0" dirty="0" smtClean="0">
                <a:ln>
                  <a:noFill/>
                </a:ln>
                <a:solidFill>
                  <a:srgbClr val="002060"/>
                </a:solidFill>
                <a:effectLst/>
                <a:uLnTx/>
                <a:uFillTx/>
                <a:latin typeface="+mn-lt"/>
                <a:ea typeface="+mn-ea"/>
                <a:cs typeface="+mn-cs"/>
              </a:rPr>
              <a:t> specifikation</a:t>
            </a:r>
          </a:p>
          <a:p>
            <a:pPr marL="342900" indent="-342900">
              <a:spcBef>
                <a:spcPct val="20000"/>
              </a:spcBef>
              <a:buFontTx/>
              <a:buChar char="-"/>
            </a:pPr>
            <a:r>
              <a:rPr lang="nn-NO" sz="1400" kern="0" baseline="0" dirty="0" smtClean="0">
                <a:solidFill>
                  <a:srgbClr val="002060"/>
                </a:solidFill>
                <a:latin typeface="+mn-lt"/>
              </a:rPr>
              <a:t>Søgning</a:t>
            </a:r>
            <a:r>
              <a:rPr lang="nn-NO" sz="1400" kern="0" dirty="0" smtClean="0">
                <a:solidFill>
                  <a:srgbClr val="002060"/>
                </a:solidFill>
                <a:latin typeface="+mn-lt"/>
              </a:rPr>
              <a:t> efter leverandører</a:t>
            </a:r>
          </a:p>
          <a:p>
            <a:pPr marL="342900" indent="-342900">
              <a:spcBef>
                <a:spcPct val="20000"/>
              </a:spcBef>
              <a:buFontTx/>
              <a:buChar char="-"/>
            </a:pPr>
            <a:r>
              <a:rPr kumimoji="0" lang="nn-NO" sz="1400" b="0" i="0" u="none" strike="noStrike" kern="0" cap="none" spc="0" normalizeH="0" baseline="0" noProof="0" dirty="0" smtClean="0">
                <a:ln>
                  <a:noFill/>
                </a:ln>
                <a:solidFill>
                  <a:srgbClr val="002060"/>
                </a:solidFill>
                <a:effectLst/>
                <a:uLnTx/>
                <a:uFillTx/>
                <a:latin typeface="+mn-lt"/>
                <a:ea typeface="+mn-ea"/>
                <a:cs typeface="+mn-cs"/>
              </a:rPr>
              <a:t>Indhentning</a:t>
            </a:r>
            <a:r>
              <a:rPr kumimoji="0" lang="nn-NO" sz="1400" b="0" i="0" u="none" strike="noStrike" kern="0" cap="none" spc="0" normalizeH="0" noProof="0" dirty="0" smtClean="0">
                <a:ln>
                  <a:noFill/>
                </a:ln>
                <a:solidFill>
                  <a:srgbClr val="002060"/>
                </a:solidFill>
                <a:effectLst/>
                <a:uLnTx/>
                <a:uFillTx/>
                <a:latin typeface="+mn-lt"/>
                <a:ea typeface="+mn-ea"/>
                <a:cs typeface="+mn-cs"/>
              </a:rPr>
              <a:t> af tilbud</a:t>
            </a:r>
          </a:p>
          <a:p>
            <a:pPr marL="342900" indent="-342900">
              <a:spcBef>
                <a:spcPct val="20000"/>
              </a:spcBef>
              <a:buFontTx/>
              <a:buChar char="-"/>
            </a:pPr>
            <a:r>
              <a:rPr lang="nn-NO" sz="1400" kern="0" baseline="0" dirty="0" smtClean="0">
                <a:solidFill>
                  <a:srgbClr val="002060"/>
                </a:solidFill>
                <a:latin typeface="+mn-lt"/>
              </a:rPr>
              <a:t>Valg</a:t>
            </a:r>
            <a:r>
              <a:rPr lang="nn-NO" sz="1400" kern="0" dirty="0" smtClean="0">
                <a:solidFill>
                  <a:srgbClr val="002060"/>
                </a:solidFill>
                <a:latin typeface="+mn-lt"/>
              </a:rPr>
              <a:t> af leverandør</a:t>
            </a:r>
          </a:p>
          <a:p>
            <a:pPr marL="342900" indent="-342900">
              <a:spcBef>
                <a:spcPct val="20000"/>
              </a:spcBef>
              <a:buFontTx/>
              <a:buChar char="-"/>
            </a:pPr>
            <a:r>
              <a:rPr kumimoji="0" lang="nn-NO" sz="1400" b="0" i="0" u="none" strike="noStrike" kern="0" cap="none" spc="0" normalizeH="0" baseline="0" noProof="0" dirty="0" smtClean="0">
                <a:ln>
                  <a:noFill/>
                </a:ln>
                <a:solidFill>
                  <a:srgbClr val="002060"/>
                </a:solidFill>
                <a:effectLst/>
                <a:uLnTx/>
                <a:uFillTx/>
                <a:latin typeface="+mn-lt"/>
                <a:ea typeface="+mn-ea"/>
                <a:cs typeface="+mn-cs"/>
              </a:rPr>
              <a:t>Afgivelse</a:t>
            </a:r>
            <a:r>
              <a:rPr kumimoji="0" lang="nn-NO" sz="1400" b="0" i="0" u="none" strike="noStrike" kern="0" cap="none" spc="0" normalizeH="0" noProof="0" dirty="0" smtClean="0">
                <a:ln>
                  <a:noFill/>
                </a:ln>
                <a:solidFill>
                  <a:srgbClr val="002060"/>
                </a:solidFill>
                <a:effectLst/>
                <a:uLnTx/>
                <a:uFillTx/>
                <a:latin typeface="+mn-lt"/>
                <a:ea typeface="+mn-ea"/>
                <a:cs typeface="+mn-cs"/>
              </a:rPr>
              <a:t> af ordre</a:t>
            </a:r>
          </a:p>
          <a:p>
            <a:pPr marL="342900" indent="-342900">
              <a:spcBef>
                <a:spcPct val="20000"/>
              </a:spcBef>
              <a:buFontTx/>
              <a:buChar char="-"/>
            </a:pPr>
            <a:r>
              <a:rPr lang="nn-NO" sz="1400" kern="0" baseline="0" dirty="0" smtClean="0">
                <a:solidFill>
                  <a:srgbClr val="002060"/>
                </a:solidFill>
                <a:latin typeface="+mn-lt"/>
              </a:rPr>
              <a:t>Leverandør</a:t>
            </a:r>
            <a:r>
              <a:rPr lang="nn-NO" sz="1400" kern="0" dirty="0" smtClean="0">
                <a:solidFill>
                  <a:srgbClr val="002060"/>
                </a:solidFill>
                <a:latin typeface="+mn-lt"/>
              </a:rPr>
              <a:t> og leverancekontrakt</a:t>
            </a:r>
            <a:endParaRPr kumimoji="0" lang="en-US" sz="1400" b="0" i="0" u="none" strike="noStrike" kern="0" cap="none" spc="0" normalizeH="0" baseline="0" noProof="0" dirty="0">
              <a:ln>
                <a:noFill/>
              </a:ln>
              <a:solidFill>
                <a:srgbClr val="002060"/>
              </a:solidFill>
              <a:effectLst/>
              <a:uLnTx/>
              <a:uFillTx/>
              <a:latin typeface="+mn-lt"/>
              <a:ea typeface="+mn-ea"/>
              <a:cs typeface="+mn-cs"/>
            </a:endParaRPr>
          </a:p>
        </p:txBody>
      </p:sp>
      <p:sp>
        <p:nvSpPr>
          <p:cNvPr id="5" name="Rounded Rectangle 4"/>
          <p:cNvSpPr/>
          <p:nvPr/>
        </p:nvSpPr>
        <p:spPr bwMode="auto">
          <a:xfrm>
            <a:off x="5857884" y="4572008"/>
            <a:ext cx="2214578" cy="1071570"/>
          </a:xfrm>
          <a:prstGeom prst="roundRect">
            <a:avLst/>
          </a:prstGeom>
          <a:solidFill>
            <a:srgbClr val="002060"/>
          </a:solidFill>
          <a:ln w="9525" cap="flat" cmpd="sng" algn="ctr">
            <a:solidFill>
              <a:schemeClr val="tx1"/>
            </a:solidFill>
            <a:prstDash val="solid"/>
            <a:round/>
            <a:headEnd type="none" w="med" len="med"/>
            <a:tailEnd type="none" w="med" len="med"/>
          </a:ln>
          <a:effectLst/>
          <a:scene3d>
            <a:camera prst="orthographicFront"/>
            <a:lightRig rig="chilly"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lang="da-DK" b="1" dirty="0" smtClean="0"/>
          </a:p>
          <a:p>
            <a:pPr marL="0" marR="0" indent="0" algn="ctr" defTabSz="914400" rtl="0" eaLnBrk="1" fontAlgn="base" latinLnBrk="0" hangingPunct="1">
              <a:lnSpc>
                <a:spcPct val="100000"/>
              </a:lnSpc>
              <a:spcBef>
                <a:spcPct val="0"/>
              </a:spcBef>
              <a:spcAft>
                <a:spcPct val="0"/>
              </a:spcAft>
              <a:buClrTx/>
              <a:buSzTx/>
              <a:buFontTx/>
              <a:buNone/>
              <a:tabLst/>
            </a:pPr>
            <a:r>
              <a:rPr lang="da-DK" b="1" dirty="0" smtClean="0"/>
              <a:t>DAN ETV</a:t>
            </a:r>
            <a:endParaRPr kumimoji="0" lang="da-DK" sz="2000" b="1" i="0" u="none" strike="noStrike" cap="none" normalizeH="0" baseline="0" dirty="0" smtClean="0">
              <a:ln>
                <a:noFill/>
              </a:ln>
              <a:solidFill>
                <a:schemeClr val="bg1"/>
              </a:solidFill>
              <a:effectLst/>
              <a:latin typeface="Verdana" pitchFamily="34" charset="0"/>
            </a:endParaRPr>
          </a:p>
        </p:txBody>
      </p:sp>
      <p:sp>
        <p:nvSpPr>
          <p:cNvPr id="6" name="Rounded Rectangle 5"/>
          <p:cNvSpPr/>
          <p:nvPr/>
        </p:nvSpPr>
        <p:spPr bwMode="auto">
          <a:xfrm>
            <a:off x="3500430" y="3429000"/>
            <a:ext cx="2214578" cy="1071570"/>
          </a:xfrm>
          <a:prstGeom prst="roundRect">
            <a:avLst/>
          </a:prstGeom>
          <a:solidFill>
            <a:srgbClr val="002060"/>
          </a:solidFill>
          <a:ln w="9525" cap="flat" cmpd="sng" algn="ctr">
            <a:solidFill>
              <a:schemeClr val="tx1"/>
            </a:solidFill>
            <a:prstDash val="solid"/>
            <a:round/>
            <a:headEnd type="none" w="med" len="med"/>
            <a:tailEnd type="none" w="med" len="med"/>
          </a:ln>
          <a:effectLst/>
          <a:scene3d>
            <a:camera prst="orthographicFront"/>
            <a:lightRig rig="chilly"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da-DK" b="1" dirty="0" smtClean="0"/>
              <a:t>Virksomhed (</a:t>
            </a:r>
            <a:r>
              <a:rPr lang="da-DK" b="1" dirty="0" err="1" smtClean="0"/>
              <a:t>Vendor</a:t>
            </a:r>
            <a:r>
              <a:rPr lang="da-DK" b="1" dirty="0" smtClean="0"/>
              <a:t>)</a:t>
            </a:r>
            <a:endParaRPr kumimoji="0" lang="da-DK" sz="2000" b="1" i="0" u="none" strike="noStrike" cap="none" normalizeH="0" baseline="0" dirty="0" smtClean="0">
              <a:ln>
                <a:noFill/>
              </a:ln>
              <a:solidFill>
                <a:schemeClr val="bg1"/>
              </a:solidFill>
              <a:effectLst/>
              <a:latin typeface="Verdana" pitchFamily="34" charset="0"/>
            </a:endParaRPr>
          </a:p>
        </p:txBody>
      </p:sp>
      <p:sp>
        <p:nvSpPr>
          <p:cNvPr id="7" name="Rounded Rectangle 6"/>
          <p:cNvSpPr/>
          <p:nvPr/>
        </p:nvSpPr>
        <p:spPr bwMode="auto">
          <a:xfrm>
            <a:off x="1142976" y="4572008"/>
            <a:ext cx="2214578" cy="1071570"/>
          </a:xfrm>
          <a:prstGeom prst="roundRect">
            <a:avLst/>
          </a:prstGeom>
          <a:solidFill>
            <a:srgbClr val="002060"/>
          </a:solidFill>
          <a:ln w="9525" cap="flat" cmpd="sng" algn="ctr">
            <a:solidFill>
              <a:schemeClr val="tx1"/>
            </a:solidFill>
            <a:prstDash val="solid"/>
            <a:round/>
            <a:headEnd type="none" w="med" len="med"/>
            <a:tailEnd type="none" w="med" len="med"/>
          </a:ln>
          <a:effectLst/>
          <a:scene3d>
            <a:camera prst="orthographicFront"/>
            <a:lightRig rig="chilly"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da-DK" b="1" dirty="0" smtClean="0"/>
              <a:t>Købere (</a:t>
            </a:r>
            <a:r>
              <a:rPr lang="da-DK" b="1" dirty="0" err="1" smtClean="0"/>
              <a:t>Purchaser</a:t>
            </a:r>
            <a:r>
              <a:rPr lang="da-DK" b="1" dirty="0" smtClean="0"/>
              <a:t>)</a:t>
            </a:r>
            <a:endParaRPr kumimoji="0" lang="da-DK" sz="2000" b="1" i="0" u="none" strike="noStrike" cap="none" normalizeH="0" baseline="0" dirty="0" smtClean="0">
              <a:ln>
                <a:noFill/>
              </a:ln>
              <a:solidFill>
                <a:schemeClr val="bg1"/>
              </a:solidFill>
              <a:effectLst/>
              <a:latin typeface="Verdana" pitchFamily="34" charset="0"/>
            </a:endParaRPr>
          </a:p>
        </p:txBody>
      </p:sp>
      <p:sp>
        <p:nvSpPr>
          <p:cNvPr id="8" name="Rounded Rectangle 7"/>
          <p:cNvSpPr/>
          <p:nvPr/>
        </p:nvSpPr>
        <p:spPr bwMode="auto">
          <a:xfrm>
            <a:off x="3500430" y="5786430"/>
            <a:ext cx="2214578" cy="1071570"/>
          </a:xfrm>
          <a:prstGeom prst="roundRect">
            <a:avLst/>
          </a:prstGeom>
          <a:solidFill>
            <a:srgbClr val="002060"/>
          </a:solidFill>
          <a:ln w="9525" cap="flat" cmpd="sng" algn="ctr">
            <a:solidFill>
              <a:schemeClr val="tx1"/>
            </a:solidFill>
            <a:prstDash val="solid"/>
            <a:round/>
            <a:headEnd type="none" w="med" len="med"/>
            <a:tailEnd type="none" w="med" len="med"/>
          </a:ln>
          <a:effectLst/>
          <a:scene3d>
            <a:camera prst="orthographicFront"/>
            <a:lightRig rig="chilly"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da-DK" b="1" dirty="0" err="1" smtClean="0"/>
              <a:t>Stakeholder</a:t>
            </a:r>
            <a:r>
              <a:rPr lang="da-DK" b="1" dirty="0" smtClean="0"/>
              <a:t> Group</a:t>
            </a:r>
            <a:endParaRPr kumimoji="0" lang="da-DK" sz="2000" b="1" i="0" u="none" strike="noStrike" cap="none" normalizeH="0" baseline="0" dirty="0" smtClean="0">
              <a:ln>
                <a:noFill/>
              </a:ln>
              <a:solidFill>
                <a:schemeClr val="bg1"/>
              </a:solidFill>
              <a:effectLst/>
              <a:latin typeface="Verdana" pitchFamily="34" charset="0"/>
            </a:endParaRPr>
          </a:p>
        </p:txBody>
      </p:sp>
      <p:sp>
        <p:nvSpPr>
          <p:cNvPr id="9" name="Rectangle 3"/>
          <p:cNvSpPr txBox="1">
            <a:spLocks noChangeArrowheads="1"/>
          </p:cNvSpPr>
          <p:nvPr/>
        </p:nvSpPr>
        <p:spPr bwMode="auto">
          <a:xfrm>
            <a:off x="714348" y="6500834"/>
            <a:ext cx="7643866" cy="3571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pPr>
            <a:r>
              <a:rPr lang="nn-NO" sz="1200" kern="0" dirty="0" smtClean="0"/>
              <a:t>Myndigheder, </a:t>
            </a:r>
            <a:r>
              <a:rPr lang="nn-NO" sz="1200" kern="0" dirty="0" smtClean="0">
                <a:latin typeface="+mn-lt"/>
              </a:rPr>
              <a:t>købere, eksperter, miljøorganisationer, </a:t>
            </a:r>
            <a:r>
              <a:rPr lang="nn-NO" sz="1200" kern="0" dirty="0" smtClean="0"/>
              <a:t>virksomheder, investorer, udviklere, mm.</a:t>
            </a:r>
            <a:endParaRPr kumimoji="0" lang="nn-NO" sz="1200" b="0" i="0" u="none" strike="noStrike" kern="0" cap="none" spc="0" normalizeH="0" noProof="0" dirty="0" smtClean="0">
              <a:ln>
                <a:noFill/>
              </a:ln>
              <a:solidFill>
                <a:schemeClr val="bg1"/>
              </a:solidFill>
              <a:effectLst/>
              <a:uLnTx/>
              <a:uFillTx/>
              <a:latin typeface="+mn-lt"/>
              <a:ea typeface="+mn-ea"/>
              <a:cs typeface="+mn-cs"/>
            </a:endParaRPr>
          </a:p>
        </p:txBody>
      </p:sp>
      <p:sp>
        <p:nvSpPr>
          <p:cNvPr id="10" name="Circular Arrow 9"/>
          <p:cNvSpPr/>
          <p:nvPr/>
        </p:nvSpPr>
        <p:spPr bwMode="auto">
          <a:xfrm rot="5400000" flipH="1">
            <a:off x="5286380" y="3500438"/>
            <a:ext cx="1643074" cy="1643074"/>
          </a:xfrm>
          <a:prstGeom prst="circularArrow">
            <a:avLst>
              <a:gd name="adj1" fmla="val 12500"/>
              <a:gd name="adj2" fmla="val 1142319"/>
              <a:gd name="adj3" fmla="val 20457681"/>
              <a:gd name="adj4" fmla="val 16235609"/>
              <a:gd name="adj5" fmla="val 12500"/>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1" name="Circular Arrow 10"/>
          <p:cNvSpPr/>
          <p:nvPr/>
        </p:nvSpPr>
        <p:spPr bwMode="auto">
          <a:xfrm rot="10800000" flipH="1">
            <a:off x="5214942" y="4857760"/>
            <a:ext cx="1643074" cy="1643074"/>
          </a:xfrm>
          <a:prstGeom prst="circularArrow">
            <a:avLst>
              <a:gd name="adj1" fmla="val 12500"/>
              <a:gd name="adj2" fmla="val 1142319"/>
              <a:gd name="adj3" fmla="val 20457681"/>
              <a:gd name="adj4" fmla="val 16235609"/>
              <a:gd name="adj5" fmla="val 12500"/>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2" name="Circular Arrow 11"/>
          <p:cNvSpPr/>
          <p:nvPr/>
        </p:nvSpPr>
        <p:spPr bwMode="auto">
          <a:xfrm flipH="1">
            <a:off x="2357422" y="3429000"/>
            <a:ext cx="1643074" cy="1643074"/>
          </a:xfrm>
          <a:prstGeom prst="circularArrow">
            <a:avLst>
              <a:gd name="adj1" fmla="val 12500"/>
              <a:gd name="adj2" fmla="val 1142319"/>
              <a:gd name="adj3" fmla="val 20457681"/>
              <a:gd name="adj4" fmla="val 16235609"/>
              <a:gd name="adj5" fmla="val 12500"/>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3" name="Circular Arrow 12"/>
          <p:cNvSpPr/>
          <p:nvPr/>
        </p:nvSpPr>
        <p:spPr bwMode="auto">
          <a:xfrm rot="16200000" flipH="1">
            <a:off x="2285984" y="4929198"/>
            <a:ext cx="1643074" cy="1643074"/>
          </a:xfrm>
          <a:prstGeom prst="circularArrow">
            <a:avLst>
              <a:gd name="adj1" fmla="val 12500"/>
              <a:gd name="adj2" fmla="val 1142319"/>
              <a:gd name="adj3" fmla="val 20457681"/>
              <a:gd name="adj4" fmla="val 16235609"/>
              <a:gd name="adj5" fmla="val 12500"/>
            </a:avLst>
          </a:prstGeom>
          <a:solidFill>
            <a:schemeClr val="accent1"/>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4" name="TextBox 13"/>
          <p:cNvSpPr txBox="1"/>
          <p:nvPr/>
        </p:nvSpPr>
        <p:spPr>
          <a:xfrm>
            <a:off x="6572264" y="5929330"/>
            <a:ext cx="2571736" cy="523220"/>
          </a:xfrm>
          <a:prstGeom prst="rect">
            <a:avLst/>
          </a:prstGeom>
          <a:noFill/>
        </p:spPr>
        <p:txBody>
          <a:bodyPr wrap="square" rtlCol="0">
            <a:spAutoFit/>
          </a:bodyPr>
          <a:lstStyle/>
          <a:p>
            <a:r>
              <a:rPr lang="da-DK" sz="1400" b="1" dirty="0" err="1" smtClean="0"/>
              <a:t>best</a:t>
            </a:r>
            <a:r>
              <a:rPr lang="da-DK" sz="1400" b="1" dirty="0" smtClean="0"/>
              <a:t> </a:t>
            </a:r>
            <a:r>
              <a:rPr lang="da-DK" sz="1400" b="1" dirty="0" err="1" smtClean="0"/>
              <a:t>available</a:t>
            </a:r>
            <a:r>
              <a:rPr lang="da-DK" sz="1400" b="1" dirty="0" smtClean="0"/>
              <a:t> </a:t>
            </a:r>
            <a:r>
              <a:rPr lang="da-DK" sz="1400" b="1" dirty="0" err="1" smtClean="0"/>
              <a:t>knowledge</a:t>
            </a:r>
            <a:endParaRPr lang="da-DK" sz="1400" b="1" dirty="0"/>
          </a:p>
        </p:txBody>
      </p:sp>
      <p:sp>
        <p:nvSpPr>
          <p:cNvPr id="15" name="TextBox 14"/>
          <p:cNvSpPr txBox="1"/>
          <p:nvPr/>
        </p:nvSpPr>
        <p:spPr>
          <a:xfrm>
            <a:off x="642910" y="3500438"/>
            <a:ext cx="2357422" cy="523220"/>
          </a:xfrm>
          <a:prstGeom prst="rect">
            <a:avLst/>
          </a:prstGeom>
          <a:noFill/>
        </p:spPr>
        <p:txBody>
          <a:bodyPr wrap="square" rtlCol="0">
            <a:spAutoFit/>
          </a:bodyPr>
          <a:lstStyle/>
          <a:p>
            <a:r>
              <a:rPr lang="da-DK" sz="1400" b="1" dirty="0" err="1" smtClean="0"/>
              <a:t>best</a:t>
            </a:r>
            <a:r>
              <a:rPr lang="da-DK" sz="1400" b="1" dirty="0" smtClean="0"/>
              <a:t> </a:t>
            </a:r>
            <a:r>
              <a:rPr lang="da-DK" sz="1400" b="1" dirty="0" err="1" smtClean="0"/>
              <a:t>available</a:t>
            </a:r>
            <a:r>
              <a:rPr lang="da-DK" sz="1400" b="1" dirty="0" smtClean="0"/>
              <a:t> </a:t>
            </a:r>
            <a:r>
              <a:rPr lang="da-DK" sz="1400" b="1" dirty="0" err="1" smtClean="0"/>
              <a:t>technology</a:t>
            </a:r>
            <a:endParaRPr lang="da-DK" sz="1400" b="1" dirty="0"/>
          </a:p>
        </p:txBody>
      </p:sp>
      <p:sp>
        <p:nvSpPr>
          <p:cNvPr id="16" name="TextBox 15"/>
          <p:cNvSpPr txBox="1"/>
          <p:nvPr/>
        </p:nvSpPr>
        <p:spPr>
          <a:xfrm>
            <a:off x="642910" y="5786454"/>
            <a:ext cx="2071702" cy="523220"/>
          </a:xfrm>
          <a:prstGeom prst="rect">
            <a:avLst/>
          </a:prstGeom>
          <a:noFill/>
        </p:spPr>
        <p:txBody>
          <a:bodyPr wrap="square" rtlCol="0">
            <a:spAutoFit/>
          </a:bodyPr>
          <a:lstStyle/>
          <a:p>
            <a:r>
              <a:rPr lang="da-DK" sz="1400" b="1" dirty="0" err="1" smtClean="0"/>
              <a:t>best</a:t>
            </a:r>
            <a:r>
              <a:rPr lang="da-DK" sz="1400" b="1" dirty="0" smtClean="0"/>
              <a:t> </a:t>
            </a:r>
            <a:r>
              <a:rPr lang="da-DK" sz="1400" b="1" dirty="0" err="1" smtClean="0"/>
              <a:t>available</a:t>
            </a:r>
            <a:r>
              <a:rPr lang="da-DK" sz="1400" b="1" dirty="0" smtClean="0"/>
              <a:t> solution</a:t>
            </a:r>
            <a:endParaRPr lang="da-DK" sz="1400" b="1" dirty="0"/>
          </a:p>
        </p:txBody>
      </p:sp>
      <p:sp>
        <p:nvSpPr>
          <p:cNvPr id="17" name="TextBox 16"/>
          <p:cNvSpPr txBox="1"/>
          <p:nvPr/>
        </p:nvSpPr>
        <p:spPr>
          <a:xfrm>
            <a:off x="6643702" y="3500438"/>
            <a:ext cx="2500298" cy="523220"/>
          </a:xfrm>
          <a:prstGeom prst="rect">
            <a:avLst/>
          </a:prstGeom>
          <a:noFill/>
        </p:spPr>
        <p:txBody>
          <a:bodyPr wrap="square" rtlCol="0">
            <a:spAutoFit/>
          </a:bodyPr>
          <a:lstStyle/>
          <a:p>
            <a:r>
              <a:rPr lang="da-DK" sz="1400" b="1" dirty="0" err="1" smtClean="0"/>
              <a:t>best</a:t>
            </a:r>
            <a:r>
              <a:rPr lang="da-DK" sz="1400" b="1" dirty="0" smtClean="0"/>
              <a:t> </a:t>
            </a:r>
            <a:r>
              <a:rPr lang="da-DK" sz="1400" b="1" dirty="0" err="1" smtClean="0"/>
              <a:t>available</a:t>
            </a:r>
            <a:r>
              <a:rPr lang="da-DK" sz="1400" b="1" dirty="0" smtClean="0"/>
              <a:t> </a:t>
            </a:r>
            <a:r>
              <a:rPr lang="da-DK" sz="1400" b="1" dirty="0" err="1" smtClean="0"/>
              <a:t>verification</a:t>
            </a:r>
            <a:endParaRPr lang="da-DK" sz="1400" b="1" dirty="0"/>
          </a:p>
        </p:txBody>
      </p:sp>
      <p:sp>
        <p:nvSpPr>
          <p:cNvPr id="18" name="TextBox 17"/>
          <p:cNvSpPr txBox="1"/>
          <p:nvPr/>
        </p:nvSpPr>
        <p:spPr>
          <a:xfrm>
            <a:off x="3428992" y="1571612"/>
            <a:ext cx="1357322" cy="338554"/>
          </a:xfrm>
          <a:prstGeom prst="rect">
            <a:avLst/>
          </a:prstGeom>
          <a:noFill/>
        </p:spPr>
        <p:txBody>
          <a:bodyPr wrap="square" rtlCol="0">
            <a:spAutoFit/>
          </a:bodyPr>
          <a:lstStyle/>
          <a:p>
            <a:r>
              <a:rPr lang="da-DK" sz="1600" dirty="0" smtClean="0">
                <a:solidFill>
                  <a:srgbClr val="002060"/>
                </a:solidFill>
              </a:rPr>
              <a:t>ETV </a:t>
            </a:r>
            <a:r>
              <a:rPr lang="da-DK" sz="1600" dirty="0" err="1" smtClean="0">
                <a:solidFill>
                  <a:srgbClr val="002060"/>
                </a:solidFill>
              </a:rPr>
              <a:t>value</a:t>
            </a:r>
            <a:endParaRPr lang="da-DK" sz="1600" dirty="0">
              <a:solidFill>
                <a:srgbClr val="002060"/>
              </a:solidFill>
            </a:endParaRPr>
          </a:p>
        </p:txBody>
      </p:sp>
      <p:sp>
        <p:nvSpPr>
          <p:cNvPr id="19" name="Rectangle 3"/>
          <p:cNvSpPr txBox="1">
            <a:spLocks noChangeArrowheads="1"/>
          </p:cNvSpPr>
          <p:nvPr/>
        </p:nvSpPr>
        <p:spPr bwMode="auto">
          <a:xfrm>
            <a:off x="5680082" y="1214422"/>
            <a:ext cx="2963884" cy="1000132"/>
          </a:xfrm>
          <a:prstGeom prst="rect">
            <a:avLst/>
          </a:prstGeom>
          <a:solidFill>
            <a:srgbClr val="C0D4E6"/>
          </a:solidFill>
          <a:ln w="9525" cap="rnd">
            <a:solidFill>
              <a:schemeClr val="bg1"/>
            </a:solidFill>
            <a:miter lim="800000"/>
            <a:headEnd/>
            <a:tailEnd/>
          </a:ln>
          <a:effectLst/>
          <a:scene3d>
            <a:camera prst="orthographicFront"/>
            <a:lightRig rig="threePt" dir="t"/>
          </a:scene3d>
          <a:sp3d>
            <a:bevelT/>
          </a:sp3d>
        </p:spPr>
        <p:txBody>
          <a:bodyPr vert="horz" wrap="square" lIns="91440" tIns="45720" rIns="91440" bIns="45720" numCol="1" anchor="t" anchorCtr="0" compatLnSpc="1">
            <a:prstTxWarp prst="textNoShape">
              <a:avLst/>
            </a:prstTxWarp>
          </a:bodyPr>
          <a:lstStyle/>
          <a:p>
            <a:pPr marL="342900" indent="-342900">
              <a:spcBef>
                <a:spcPct val="20000"/>
              </a:spcBef>
              <a:buFontTx/>
              <a:buChar char="-"/>
            </a:pPr>
            <a:r>
              <a:rPr lang="nn-NO" sz="1600" kern="0" dirty="0" smtClean="0">
                <a:solidFill>
                  <a:srgbClr val="002060"/>
                </a:solidFill>
              </a:rPr>
              <a:t>Verifikationsprotokol</a:t>
            </a:r>
          </a:p>
          <a:p>
            <a:pPr marL="342900" indent="-342900">
              <a:spcBef>
                <a:spcPct val="20000"/>
              </a:spcBef>
              <a:buFontTx/>
              <a:buChar char="-"/>
            </a:pPr>
            <a:r>
              <a:rPr kumimoji="0" lang="nn-NO" sz="1600" b="0" i="0" u="none" strike="noStrike" kern="0" cap="none" spc="0" normalizeH="0" baseline="0" noProof="0" dirty="0" smtClean="0">
                <a:ln>
                  <a:noFill/>
                </a:ln>
                <a:solidFill>
                  <a:srgbClr val="002060"/>
                </a:solidFill>
                <a:effectLst/>
                <a:uLnTx/>
                <a:uFillTx/>
                <a:latin typeface="+mn-lt"/>
                <a:ea typeface="+mn-ea"/>
                <a:cs typeface="+mn-cs"/>
              </a:rPr>
              <a:t>Testplan</a:t>
            </a:r>
          </a:p>
          <a:p>
            <a:pPr marL="342900" indent="-342900">
              <a:spcBef>
                <a:spcPct val="20000"/>
              </a:spcBef>
              <a:buFontTx/>
              <a:buChar char="-"/>
            </a:pPr>
            <a:r>
              <a:rPr lang="nn-NO" sz="1600" kern="0" dirty="0" smtClean="0">
                <a:solidFill>
                  <a:srgbClr val="002060"/>
                </a:solidFill>
                <a:latin typeface="+mn-lt"/>
              </a:rPr>
              <a:t>Verifikationsrapport</a:t>
            </a:r>
            <a:endParaRPr kumimoji="0" lang="en-US" sz="1600" b="0" i="0" u="none" strike="noStrike" kern="0" cap="none" spc="0" normalizeH="0" baseline="0" noProof="0" dirty="0">
              <a:ln>
                <a:noFill/>
              </a:ln>
              <a:solidFill>
                <a:srgbClr val="002060"/>
              </a:solidFill>
              <a:effectLst/>
              <a:uLnTx/>
              <a:uFillTx/>
              <a:latin typeface="+mn-lt"/>
              <a:ea typeface="+mn-ea"/>
              <a:cs typeface="+mn-cs"/>
            </a:endParaRPr>
          </a:p>
        </p:txBody>
      </p:sp>
      <p:sp>
        <p:nvSpPr>
          <p:cNvPr id="20" name="Right Brace 19"/>
          <p:cNvSpPr/>
          <p:nvPr/>
        </p:nvSpPr>
        <p:spPr bwMode="auto">
          <a:xfrm>
            <a:off x="3286116" y="1357298"/>
            <a:ext cx="214314" cy="1000132"/>
          </a:xfrm>
          <a:prstGeom prst="rightBrace">
            <a:avLst/>
          </a:prstGeom>
          <a:noFill/>
          <a:ln w="9525"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21" name="TextBox 20"/>
          <p:cNvSpPr txBox="1"/>
          <p:nvPr/>
        </p:nvSpPr>
        <p:spPr>
          <a:xfrm>
            <a:off x="428596" y="714356"/>
            <a:ext cx="4143372" cy="338554"/>
          </a:xfrm>
          <a:prstGeom prst="rect">
            <a:avLst/>
          </a:prstGeom>
          <a:noFill/>
        </p:spPr>
        <p:txBody>
          <a:bodyPr wrap="square" rtlCol="0">
            <a:spAutoFit/>
          </a:bodyPr>
          <a:lstStyle/>
          <a:p>
            <a:r>
              <a:rPr lang="da-DK" sz="1600" b="1" dirty="0" err="1" smtClean="0"/>
              <a:t>Bruger’s</a:t>
            </a:r>
            <a:r>
              <a:rPr lang="da-DK" sz="1600" b="1" dirty="0" smtClean="0"/>
              <a:t> </a:t>
            </a:r>
            <a:r>
              <a:rPr lang="da-DK" sz="1600" b="1" dirty="0" err="1" smtClean="0"/>
              <a:t>købsproces</a:t>
            </a:r>
            <a:endParaRPr lang="da-DK" sz="1600" b="1" dirty="0"/>
          </a:p>
        </p:txBody>
      </p:sp>
      <p:sp>
        <p:nvSpPr>
          <p:cNvPr id="22" name="TextBox 21"/>
          <p:cNvSpPr txBox="1"/>
          <p:nvPr/>
        </p:nvSpPr>
        <p:spPr>
          <a:xfrm>
            <a:off x="5572132" y="857232"/>
            <a:ext cx="3000396" cy="338554"/>
          </a:xfrm>
          <a:prstGeom prst="rect">
            <a:avLst/>
          </a:prstGeom>
          <a:noFill/>
        </p:spPr>
        <p:txBody>
          <a:bodyPr wrap="square" rtlCol="0">
            <a:spAutoFit/>
          </a:bodyPr>
          <a:lstStyle/>
          <a:p>
            <a:r>
              <a:rPr lang="da-DK" sz="1600" b="1" dirty="0" smtClean="0"/>
              <a:t>DAN </a:t>
            </a:r>
            <a:r>
              <a:rPr lang="da-DK" sz="1600" b="1" dirty="0" err="1" smtClean="0"/>
              <a:t>ETV’s</a:t>
            </a:r>
            <a:r>
              <a:rPr lang="da-DK" sz="1600" b="1" dirty="0" smtClean="0"/>
              <a:t> produkter</a:t>
            </a:r>
            <a:endParaRPr lang="da-DK" sz="1600" b="1" dirty="0"/>
          </a:p>
        </p:txBody>
      </p:sp>
      <p:sp>
        <p:nvSpPr>
          <p:cNvPr id="23" name="Left Brace 22"/>
          <p:cNvSpPr/>
          <p:nvPr/>
        </p:nvSpPr>
        <p:spPr bwMode="auto">
          <a:xfrm>
            <a:off x="5429256" y="1214422"/>
            <a:ext cx="142876" cy="285752"/>
          </a:xfrm>
          <a:prstGeom prst="leftBrace">
            <a:avLst/>
          </a:prstGeom>
          <a:noFill/>
          <a:ln w="9525"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24" name="Left Brace 23"/>
          <p:cNvSpPr/>
          <p:nvPr/>
        </p:nvSpPr>
        <p:spPr bwMode="auto">
          <a:xfrm>
            <a:off x="5429256" y="1571612"/>
            <a:ext cx="142876" cy="561980"/>
          </a:xfrm>
          <a:prstGeom prst="leftBrace">
            <a:avLst/>
          </a:prstGeom>
          <a:noFill/>
          <a:ln w="9525"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cxnSp>
        <p:nvCxnSpPr>
          <p:cNvPr id="25" name="Straight Arrow Connector 24"/>
          <p:cNvCxnSpPr/>
          <p:nvPr/>
        </p:nvCxnSpPr>
        <p:spPr bwMode="auto">
          <a:xfrm rot="10800000" flipV="1">
            <a:off x="3500430" y="1357298"/>
            <a:ext cx="1785950" cy="214314"/>
          </a:xfrm>
          <a:prstGeom prst="straightConnector1">
            <a:avLst/>
          </a:prstGeom>
          <a:solidFill>
            <a:schemeClr val="accent1"/>
          </a:solidFill>
          <a:ln w="9525" cap="flat" cmpd="sng" algn="ctr">
            <a:solidFill>
              <a:schemeClr val="accent2">
                <a:lumMod val="50000"/>
              </a:schemeClr>
            </a:solidFill>
            <a:prstDash val="solid"/>
            <a:round/>
            <a:headEnd type="none" w="med" len="med"/>
            <a:tailEnd type="arrow"/>
          </a:ln>
          <a:effectLst/>
        </p:spPr>
      </p:cxnSp>
      <p:cxnSp>
        <p:nvCxnSpPr>
          <p:cNvPr id="26" name="Straight Arrow Connector 25"/>
          <p:cNvCxnSpPr/>
          <p:nvPr/>
        </p:nvCxnSpPr>
        <p:spPr bwMode="auto">
          <a:xfrm rot="10800000" flipV="1">
            <a:off x="3500430" y="1857364"/>
            <a:ext cx="1857388" cy="142876"/>
          </a:xfrm>
          <a:prstGeom prst="straightConnector1">
            <a:avLst/>
          </a:prstGeom>
          <a:solidFill>
            <a:schemeClr val="accent1"/>
          </a:solidFill>
          <a:ln w="9525" cap="flat" cmpd="sng" algn="ctr">
            <a:solidFill>
              <a:schemeClr val="accent2">
                <a:lumMod val="50000"/>
              </a:schemeClr>
            </a:solidFill>
            <a:prstDash val="solid"/>
            <a:round/>
            <a:headEnd type="none" w="med" len="med"/>
            <a:tailEnd type="arrow"/>
          </a:ln>
          <a:effectLst/>
        </p:spPr>
      </p:cxnSp>
      <p:sp>
        <p:nvSpPr>
          <p:cNvPr id="27" name=" 3"/>
          <p:cNvSpPr/>
          <p:nvPr/>
        </p:nvSpPr>
        <p:spPr>
          <a:xfrm>
            <a:off x="4000496" y="4572008"/>
            <a:ext cx="1071570" cy="1071570"/>
          </a:xfrm>
          <a:prstGeom prst="gear6">
            <a:avLst/>
          </a:prstGeom>
          <a:scene3d>
            <a:camera prst="orthographicFront"/>
            <a:lightRig rig="threePt" dir="t"/>
          </a:scene3d>
          <a:sp3d>
            <a:bevel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5000" fill="hold"/>
                                        <p:tgtEl>
                                          <p:spTgt spid="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6"/>
          <p:cNvSpPr>
            <a:spLocks noChangeArrowheads="1"/>
          </p:cNvSpPr>
          <p:nvPr/>
        </p:nvSpPr>
        <p:spPr bwMode="auto">
          <a:xfrm>
            <a:off x="511175" y="130175"/>
            <a:ext cx="4648200" cy="360363"/>
          </a:xfrm>
          <a:prstGeom prst="rect">
            <a:avLst/>
          </a:prstGeom>
          <a:solidFill>
            <a:srgbClr val="0000FF"/>
          </a:solidFill>
          <a:ln w="9525">
            <a:noFill/>
            <a:miter lim="800000"/>
            <a:headEnd/>
            <a:tailEnd/>
          </a:ln>
        </p:spPr>
        <p:txBody>
          <a:bodyPr/>
          <a:lstStyle/>
          <a:p>
            <a:pPr marL="342900" indent="-342900" algn="l">
              <a:spcBef>
                <a:spcPct val="20000"/>
              </a:spcBef>
            </a:pPr>
            <a:r>
              <a:rPr lang="da-DK" dirty="0" smtClean="0"/>
              <a:t>Salg </a:t>
            </a:r>
            <a:r>
              <a:rPr lang="da-DK" dirty="0" smtClean="0">
                <a:sym typeface="Wingdings" pitchFamily="2" charset="2"/>
              </a:rPr>
              <a:t> Fra interesse til kontrakt</a:t>
            </a:r>
            <a:endParaRPr lang="en-US" dirty="0"/>
          </a:p>
        </p:txBody>
      </p:sp>
      <p:graphicFrame>
        <p:nvGraphicFramePr>
          <p:cNvPr id="5" name="Table 4"/>
          <p:cNvGraphicFramePr>
            <a:graphicFrameLocks noGrp="1"/>
          </p:cNvGraphicFramePr>
          <p:nvPr/>
        </p:nvGraphicFramePr>
        <p:xfrm>
          <a:off x="2428860" y="1285860"/>
          <a:ext cx="4029075" cy="762000"/>
        </p:xfrm>
        <a:graphic>
          <a:graphicData uri="http://schemas.openxmlformats.org/drawingml/2006/table">
            <a:tbl>
              <a:tblPr/>
              <a:tblGrid>
                <a:gridCol w="1107440"/>
                <a:gridCol w="2921635"/>
              </a:tblGrid>
              <a:tr h="0">
                <a:tc gridSpan="2">
                  <a:txBody>
                    <a:bodyPr/>
                    <a:lstStyle/>
                    <a:p>
                      <a:pPr>
                        <a:lnSpc>
                          <a:spcPts val="1200"/>
                        </a:lnSpc>
                        <a:spcAft>
                          <a:spcPts val="0"/>
                        </a:spcAft>
                      </a:pPr>
                      <a:r>
                        <a:rPr lang="en-GB" sz="1200" b="1" dirty="0">
                          <a:latin typeface="Times New Roman"/>
                          <a:ea typeface="Times New Roman"/>
                          <a:cs typeface="Times New Roman"/>
                        </a:rPr>
                        <a:t>Application</a:t>
                      </a:r>
                      <a:endParaRPr lang="da-DK" sz="11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da-DK"/>
                    </a:p>
                  </a:txBody>
                  <a:tcPr/>
                </a:tc>
              </a:tr>
              <a:tr h="0">
                <a:tc>
                  <a:txBody>
                    <a:bodyPr/>
                    <a:lstStyle/>
                    <a:p>
                      <a:pPr>
                        <a:lnSpc>
                          <a:spcPts val="1200"/>
                        </a:lnSpc>
                        <a:spcAft>
                          <a:spcPts val="0"/>
                        </a:spcAft>
                      </a:pPr>
                      <a:r>
                        <a:rPr lang="en-GB" sz="1200">
                          <a:latin typeface="Times New Roman"/>
                          <a:ea typeface="Times New Roman"/>
                          <a:cs typeface="Times New Roman"/>
                        </a:rPr>
                        <a:t>Matrices:</a:t>
                      </a:r>
                      <a:endParaRPr lang="da-DK" sz="11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pPr>
                      <a:r>
                        <a:rPr lang="en-GB" sz="1200">
                          <a:latin typeface="Times New Roman"/>
                          <a:ea typeface="Times New Roman"/>
                          <a:cs typeface="Times New Roman"/>
                        </a:rPr>
                        <a:t>Re-circulated water in swimming pools</a:t>
                      </a:r>
                      <a:endParaRPr lang="da-DK" sz="11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0">
                <a:tc>
                  <a:txBody>
                    <a:bodyPr/>
                    <a:lstStyle/>
                    <a:p>
                      <a:pPr>
                        <a:lnSpc>
                          <a:spcPts val="1200"/>
                        </a:lnSpc>
                        <a:spcAft>
                          <a:spcPts val="0"/>
                        </a:spcAft>
                      </a:pPr>
                      <a:r>
                        <a:rPr lang="en-GB" sz="1200">
                          <a:latin typeface="Times New Roman"/>
                          <a:ea typeface="Times New Roman"/>
                          <a:cs typeface="Times New Roman"/>
                        </a:rPr>
                        <a:t>Targets:</a:t>
                      </a:r>
                      <a:endParaRPr lang="da-DK" sz="11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pPr>
                      <a:r>
                        <a:rPr lang="en-GB" sz="1200">
                          <a:latin typeface="Times New Roman"/>
                          <a:ea typeface="Times New Roman"/>
                          <a:cs typeface="Times New Roman"/>
                        </a:rPr>
                        <a:t>Particles (size distribution)</a:t>
                      </a:r>
                      <a:endParaRPr lang="da-DK" sz="1100">
                        <a:latin typeface="Arial"/>
                        <a:ea typeface="Times New Roman"/>
                        <a:cs typeface="Times New Roman"/>
                      </a:endParaRPr>
                    </a:p>
                    <a:p>
                      <a:pPr>
                        <a:lnSpc>
                          <a:spcPts val="1200"/>
                        </a:lnSpc>
                        <a:spcAft>
                          <a:spcPts val="0"/>
                        </a:spcAft>
                      </a:pPr>
                      <a:r>
                        <a:rPr lang="en-GB" sz="1200">
                          <a:latin typeface="Times New Roman"/>
                          <a:ea typeface="Times New Roman"/>
                          <a:cs typeface="Times New Roman"/>
                        </a:rPr>
                        <a:t>Total microbial count</a:t>
                      </a:r>
                      <a:endParaRPr lang="da-DK" sz="11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0">
                <a:tc>
                  <a:txBody>
                    <a:bodyPr/>
                    <a:lstStyle/>
                    <a:p>
                      <a:pPr>
                        <a:lnSpc>
                          <a:spcPts val="1200"/>
                        </a:lnSpc>
                        <a:spcAft>
                          <a:spcPts val="0"/>
                        </a:spcAft>
                      </a:pPr>
                      <a:r>
                        <a:rPr lang="en-GB" sz="1200">
                          <a:latin typeface="Times New Roman"/>
                          <a:ea typeface="Times New Roman"/>
                          <a:cs typeface="Times New Roman"/>
                        </a:rPr>
                        <a:t>Effects:</a:t>
                      </a:r>
                      <a:endParaRPr lang="da-DK" sz="11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pPr>
                      <a:r>
                        <a:rPr lang="en-GB" sz="1200" dirty="0">
                          <a:latin typeface="Times New Roman"/>
                          <a:ea typeface="Times New Roman"/>
                          <a:cs typeface="Times New Roman"/>
                        </a:rPr>
                        <a:t>Particle removal</a:t>
                      </a:r>
                      <a:endParaRPr lang="da-DK" sz="11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nvGraphicFramePr>
        <p:xfrm>
          <a:off x="1857356" y="3429000"/>
          <a:ext cx="5554980" cy="3200400"/>
        </p:xfrm>
        <a:graphic>
          <a:graphicData uri="http://schemas.openxmlformats.org/drawingml/2006/table">
            <a:tbl>
              <a:tblPr/>
              <a:tblGrid>
                <a:gridCol w="1800225"/>
                <a:gridCol w="878840"/>
                <a:gridCol w="632460"/>
                <a:gridCol w="781050"/>
                <a:gridCol w="765810"/>
                <a:gridCol w="696595"/>
              </a:tblGrid>
              <a:tr h="299359">
                <a:tc>
                  <a:txBody>
                    <a:bodyPr/>
                    <a:lstStyle/>
                    <a:p>
                      <a:pPr>
                        <a:lnSpc>
                          <a:spcPts val="1200"/>
                        </a:lnSpc>
                        <a:spcAft>
                          <a:spcPts val="0"/>
                        </a:spcAft>
                        <a:tabLst>
                          <a:tab pos="1620520" algn="l"/>
                        </a:tabLst>
                      </a:pPr>
                      <a:r>
                        <a:rPr lang="da-DK" sz="1200" b="1" dirty="0" err="1">
                          <a:latin typeface="Times New Roman"/>
                          <a:ea typeface="Times New Roman"/>
                          <a:cs typeface="Times New Roman"/>
                        </a:rPr>
                        <a:t>Verification</a:t>
                      </a:r>
                      <a:r>
                        <a:rPr lang="da-DK" sz="1200" b="1" dirty="0">
                          <a:latin typeface="Times New Roman"/>
                          <a:ea typeface="Times New Roman"/>
                          <a:cs typeface="Times New Roman"/>
                        </a:rPr>
                        <a:t> steps</a:t>
                      </a:r>
                      <a:endParaRPr lang="da-DK" sz="10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da-DK" sz="1200" b="1">
                          <a:latin typeface="Times New Roman"/>
                          <a:ea typeface="Times New Roman"/>
                          <a:cs typeface="Times New Roman"/>
                        </a:rPr>
                        <a:t>Included</a:t>
                      </a:r>
                      <a:endParaRPr lang="da-DK" sz="1000">
                        <a:latin typeface="Arial"/>
                        <a:ea typeface="Times New Roman"/>
                        <a:cs typeface="Times New Roman"/>
                      </a:endParaRPr>
                    </a:p>
                    <a:p>
                      <a:pPr>
                        <a:lnSpc>
                          <a:spcPts val="1200"/>
                        </a:lnSpc>
                        <a:spcAft>
                          <a:spcPts val="0"/>
                        </a:spcAft>
                        <a:tabLst>
                          <a:tab pos="1620520" algn="l"/>
                        </a:tabLst>
                      </a:pPr>
                      <a:r>
                        <a:rPr lang="da-DK" sz="1200" b="1">
                          <a:latin typeface="Times New Roman"/>
                          <a:ea typeface="Times New Roman"/>
                          <a:cs typeface="Times New Roman"/>
                        </a:rPr>
                        <a:t>in contract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da-DK" sz="1200" b="1">
                          <a:latin typeface="Times New Roman"/>
                          <a:ea typeface="Times New Roman"/>
                          <a:cs typeface="Times New Roman"/>
                        </a:rPr>
                        <a:t>Costs</a:t>
                      </a:r>
                      <a:endParaRPr lang="da-DK" sz="1000">
                        <a:latin typeface="Arial"/>
                        <a:ea typeface="Times New Roman"/>
                        <a:cs typeface="Times New Roman"/>
                      </a:endParaRPr>
                    </a:p>
                    <a:p>
                      <a:pPr>
                        <a:lnSpc>
                          <a:spcPts val="1200"/>
                        </a:lnSpc>
                        <a:spcAft>
                          <a:spcPts val="0"/>
                        </a:spcAft>
                        <a:tabLst>
                          <a:tab pos="1620520" algn="l"/>
                        </a:tabLst>
                      </a:pPr>
                      <a:r>
                        <a:rPr lang="da-DK" sz="1200" b="1">
                          <a:latin typeface="Times New Roman"/>
                          <a:ea typeface="Times New Roman"/>
                          <a:cs typeface="Times New Roman"/>
                        </a:rPr>
                        <a:t>DKK</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da-DK" sz="1200" b="1">
                          <a:latin typeface="Times New Roman"/>
                          <a:ea typeface="Times New Roman"/>
                          <a:cs typeface="Times New Roman"/>
                        </a:rPr>
                        <a:t>DANETV</a:t>
                      </a:r>
                      <a:endParaRPr lang="da-DK" sz="1000">
                        <a:latin typeface="Arial"/>
                        <a:ea typeface="Times New Roman"/>
                        <a:cs typeface="Times New Roman"/>
                      </a:endParaRPr>
                    </a:p>
                    <a:p>
                      <a:pPr>
                        <a:lnSpc>
                          <a:spcPts val="1200"/>
                        </a:lnSpc>
                        <a:spcAft>
                          <a:spcPts val="0"/>
                        </a:spcAft>
                        <a:tabLst>
                          <a:tab pos="1620520" algn="l"/>
                        </a:tabLst>
                      </a:pPr>
                      <a:r>
                        <a:rPr lang="da-DK" sz="1200" b="1">
                          <a:latin typeface="Times New Roman"/>
                          <a:ea typeface="Times New Roman"/>
                          <a:cs typeface="Times New Roman"/>
                        </a:rPr>
                        <a:t>DKK</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da-DK" sz="1200" b="1">
                          <a:latin typeface="Times New Roman"/>
                          <a:ea typeface="Times New Roman"/>
                          <a:cs typeface="Times New Roman"/>
                        </a:rPr>
                        <a:t>Vendor</a:t>
                      </a:r>
                      <a:endParaRPr lang="da-DK" sz="1000">
                        <a:latin typeface="Arial"/>
                        <a:ea typeface="Times New Roman"/>
                        <a:cs typeface="Times New Roman"/>
                      </a:endParaRPr>
                    </a:p>
                    <a:p>
                      <a:pPr>
                        <a:lnSpc>
                          <a:spcPts val="1200"/>
                        </a:lnSpc>
                        <a:spcAft>
                          <a:spcPts val="0"/>
                        </a:spcAft>
                        <a:tabLst>
                          <a:tab pos="1620520" algn="l"/>
                        </a:tabLst>
                      </a:pPr>
                      <a:r>
                        <a:rPr lang="da-DK" sz="1200" b="1">
                          <a:latin typeface="Times New Roman"/>
                          <a:ea typeface="Times New Roman"/>
                          <a:cs typeface="Times New Roman"/>
                        </a:rPr>
                        <a:t>DKK</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da-DK" sz="1200" b="1">
                          <a:latin typeface="Times New Roman"/>
                          <a:ea typeface="Times New Roman"/>
                          <a:cs typeface="Times New Roman"/>
                        </a:rPr>
                        <a:t>Time</a:t>
                      </a:r>
                      <a:endParaRPr lang="da-DK" sz="1000">
                        <a:latin typeface="Arial"/>
                        <a:ea typeface="Times New Roman"/>
                        <a:cs typeface="Times New Roman"/>
                      </a:endParaRPr>
                    </a:p>
                    <a:p>
                      <a:pPr>
                        <a:lnSpc>
                          <a:spcPts val="1200"/>
                        </a:lnSpc>
                        <a:spcAft>
                          <a:spcPts val="0"/>
                        </a:spcAft>
                        <a:tabLst>
                          <a:tab pos="1620520" algn="l"/>
                        </a:tabLst>
                      </a:pPr>
                      <a:r>
                        <a:rPr lang="da-DK" sz="1200" b="1">
                          <a:latin typeface="Times New Roman"/>
                          <a:ea typeface="Times New Roman"/>
                          <a:cs typeface="Times New Roman"/>
                        </a:rPr>
                        <a:t>schedule</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a:lnSpc>
                          <a:spcPts val="1200"/>
                        </a:lnSpc>
                        <a:spcAft>
                          <a:spcPts val="0"/>
                        </a:spcAft>
                        <a:tabLst>
                          <a:tab pos="1620520" algn="l"/>
                        </a:tabLst>
                      </a:pPr>
                      <a:r>
                        <a:rPr lang="en-US" sz="1200" b="1">
                          <a:latin typeface="Times New Roman"/>
                          <a:ea typeface="Times New Roman"/>
                          <a:cs typeface="Times New Roman"/>
                        </a:rPr>
                        <a:t>Phase 1</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a:lnSpc>
                          <a:spcPts val="1200"/>
                        </a:lnSpc>
                        <a:spcAft>
                          <a:spcPts val="0"/>
                        </a:spcAft>
                        <a:tabLst>
                          <a:tab pos="1620520" algn="l"/>
                        </a:tabLst>
                      </a:pPr>
                      <a:r>
                        <a:rPr lang="en-US" sz="1200">
                          <a:latin typeface="Times New Roman"/>
                          <a:ea typeface="Times New Roman"/>
                          <a:cs typeface="Times New Roman"/>
                        </a:rPr>
                        <a:t>Quick scan report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en-US" sz="1200">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10.000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10.000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en-US" sz="1200">
                          <a:latin typeface="Times New Roman"/>
                          <a:ea typeface="Times New Roman"/>
                          <a:cs typeface="Times New Roman"/>
                        </a:rPr>
                        <a:t>April</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a:lnSpc>
                          <a:spcPts val="1200"/>
                        </a:lnSpc>
                        <a:spcAft>
                          <a:spcPts val="0"/>
                        </a:spcAft>
                        <a:tabLst>
                          <a:tab pos="1620520" algn="l"/>
                        </a:tabLst>
                      </a:pPr>
                      <a:r>
                        <a:rPr lang="en-US" sz="1200">
                          <a:latin typeface="Times New Roman"/>
                          <a:ea typeface="Times New Roman"/>
                          <a:cs typeface="Times New Roman"/>
                        </a:rPr>
                        <a:t>Verification protocol </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49039">
                <a:tc>
                  <a:txBody>
                    <a:bodyPr/>
                    <a:lstStyle/>
                    <a:p>
                      <a:pPr marL="342900" lvl="0" indent="-342900">
                        <a:lnSpc>
                          <a:spcPts val="1200"/>
                        </a:lnSpc>
                        <a:spcAft>
                          <a:spcPts val="0"/>
                        </a:spcAft>
                        <a:buFont typeface="Symbol"/>
                        <a:buChar char=""/>
                        <a:tabLst>
                          <a:tab pos="1620520" algn="l"/>
                          <a:tab pos="828040" algn="l"/>
                        </a:tabLst>
                      </a:pPr>
                      <a:r>
                        <a:rPr lang="en-GB" sz="1200" dirty="0">
                          <a:latin typeface="Times New Roman"/>
                          <a:ea typeface="Times New Roman"/>
                          <a:cs typeface="Times New Roman"/>
                        </a:rPr>
                        <a:t>Application and performance parameter definition</a:t>
                      </a:r>
                      <a:endParaRPr lang="da-DK" sz="10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en-US" sz="1200">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30.000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30.000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en-US" sz="1200">
                          <a:latin typeface="Times New Roman"/>
                          <a:ea typeface="Times New Roman"/>
                          <a:cs typeface="Times New Roman"/>
                        </a:rPr>
                        <a:t>April</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99359">
                <a:tc>
                  <a:txBody>
                    <a:bodyPr/>
                    <a:lstStyle/>
                    <a:p>
                      <a:pPr marL="342900" lvl="0" indent="-342900">
                        <a:lnSpc>
                          <a:spcPts val="1200"/>
                        </a:lnSpc>
                        <a:spcAft>
                          <a:spcPts val="0"/>
                        </a:spcAft>
                        <a:buFont typeface="Symbol"/>
                        <a:buChar char=""/>
                        <a:tabLst>
                          <a:tab pos="1620520" algn="l"/>
                        </a:tabLst>
                      </a:pPr>
                      <a:r>
                        <a:rPr lang="en-US" sz="1200">
                          <a:latin typeface="Times New Roman"/>
                          <a:ea typeface="Times New Roman"/>
                          <a:cs typeface="Times New Roman"/>
                        </a:rPr>
                        <a:t>Assessment of existing data</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da-DK" sz="1200">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30.000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30.000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en-US" sz="1200">
                          <a:latin typeface="Times New Roman"/>
                          <a:ea typeface="Times New Roman"/>
                          <a:cs typeface="Times New Roman"/>
                        </a:rPr>
                        <a:t>April-May</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marL="342900" lvl="0" indent="-342900">
                        <a:lnSpc>
                          <a:spcPts val="1200"/>
                        </a:lnSpc>
                        <a:spcAft>
                          <a:spcPts val="0"/>
                        </a:spcAft>
                        <a:buFont typeface="Symbol"/>
                        <a:buChar char=""/>
                        <a:tabLst>
                          <a:tab pos="1620520" algn="l"/>
                        </a:tabLst>
                      </a:pPr>
                      <a:r>
                        <a:rPr lang="en-US" sz="1200">
                          <a:latin typeface="Times New Roman"/>
                          <a:ea typeface="Times New Roman"/>
                          <a:cs typeface="Times New Roman"/>
                        </a:rPr>
                        <a:t>Test plan design</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da-DK" sz="1200">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30.000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30.000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en-US" sz="1200">
                          <a:latin typeface="Times New Roman"/>
                          <a:ea typeface="Times New Roman"/>
                          <a:cs typeface="Times New Roman"/>
                        </a:rPr>
                        <a:t>May</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marL="342900" lvl="0" indent="-342900">
                        <a:lnSpc>
                          <a:spcPts val="1200"/>
                        </a:lnSpc>
                        <a:spcAft>
                          <a:spcPts val="0"/>
                        </a:spcAft>
                        <a:buFont typeface="Symbol"/>
                        <a:buChar char=""/>
                        <a:tabLst>
                          <a:tab pos="1620520" algn="l"/>
                        </a:tabLst>
                      </a:pPr>
                      <a:r>
                        <a:rPr lang="en-US" sz="1200">
                          <a:latin typeface="Times New Roman"/>
                          <a:ea typeface="Times New Roman"/>
                          <a:cs typeface="Times New Roman"/>
                        </a:rPr>
                        <a:t>Verification protocol</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en-US" sz="1200">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50.000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50.000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en-US" sz="1200">
                          <a:latin typeface="Times New Roman"/>
                          <a:ea typeface="Times New Roman"/>
                          <a:cs typeface="Times New Roman"/>
                        </a:rPr>
                        <a:t>May</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a:lnSpc>
                          <a:spcPts val="1200"/>
                        </a:lnSpc>
                        <a:spcAft>
                          <a:spcPts val="0"/>
                        </a:spcAft>
                        <a:tabLst>
                          <a:tab pos="1620520" algn="l"/>
                        </a:tabLst>
                      </a:pPr>
                      <a:r>
                        <a:rPr lang="en-US" sz="1200" i="1">
                          <a:latin typeface="Times New Roman"/>
                          <a:ea typeface="Times New Roman"/>
                          <a:cs typeface="Times New Roman"/>
                        </a:rPr>
                        <a:t>Total costs Phase 1</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150.000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150.000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a:lnSpc>
                          <a:spcPts val="1200"/>
                        </a:lnSpc>
                        <a:spcAft>
                          <a:spcPts val="0"/>
                        </a:spcAft>
                        <a:tabLst>
                          <a:tab pos="1620520" algn="l"/>
                        </a:tabLst>
                      </a:pPr>
                      <a:r>
                        <a:rPr lang="en-US" sz="1200" b="1">
                          <a:latin typeface="Times New Roman"/>
                          <a:ea typeface="Times New Roman"/>
                          <a:cs typeface="Times New Roman"/>
                        </a:rPr>
                        <a:t>Phase 2 (tentative)</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99359">
                <a:tc>
                  <a:txBody>
                    <a:bodyPr/>
                    <a:lstStyle/>
                    <a:p>
                      <a:pPr>
                        <a:lnSpc>
                          <a:spcPts val="1200"/>
                        </a:lnSpc>
                        <a:spcAft>
                          <a:spcPts val="0"/>
                        </a:spcAft>
                        <a:tabLst>
                          <a:tab pos="1620520" algn="l"/>
                        </a:tabLst>
                      </a:pPr>
                      <a:r>
                        <a:rPr lang="en-US" sz="1200">
                          <a:latin typeface="Times New Roman"/>
                          <a:ea typeface="Times New Roman"/>
                          <a:cs typeface="Times New Roman"/>
                        </a:rPr>
                        <a:t>Test plan, test and test report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en-US" sz="1200">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300.000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200.000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100.000</a:t>
                      </a:r>
                      <a:r>
                        <a:rPr lang="en-US" sz="1200" baseline="30000">
                          <a:latin typeface="Times New Roman"/>
                          <a:ea typeface="Times New Roman"/>
                          <a:cs typeface="Times New Roman"/>
                        </a:rPr>
                        <a:t>1)</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en-US" sz="1200">
                          <a:latin typeface="Times New Roman"/>
                          <a:ea typeface="Times New Roman"/>
                          <a:cs typeface="Times New Roman"/>
                        </a:rPr>
                        <a:t>June-Sep.</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99359">
                <a:tc>
                  <a:txBody>
                    <a:bodyPr/>
                    <a:lstStyle/>
                    <a:p>
                      <a:pPr>
                        <a:lnSpc>
                          <a:spcPts val="1200"/>
                        </a:lnSpc>
                        <a:spcAft>
                          <a:spcPts val="0"/>
                        </a:spcAft>
                        <a:tabLst>
                          <a:tab pos="1620520" algn="l"/>
                        </a:tabLst>
                      </a:pPr>
                      <a:r>
                        <a:rPr lang="en-US" sz="1200">
                          <a:latin typeface="Times New Roman"/>
                          <a:ea typeface="Times New Roman"/>
                          <a:cs typeface="Times New Roman"/>
                        </a:rPr>
                        <a:t>Verification and verification report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en-US" sz="1200">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90.000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en-US" sz="1200">
                          <a:latin typeface="Times New Roman"/>
                          <a:ea typeface="Times New Roman"/>
                          <a:cs typeface="Times New Roman"/>
                        </a:rPr>
                        <a:t>Oct.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a:lnSpc>
                          <a:spcPts val="1200"/>
                        </a:lnSpc>
                        <a:spcAft>
                          <a:spcPts val="0"/>
                        </a:spcAft>
                        <a:tabLst>
                          <a:tab pos="1620520" algn="l"/>
                        </a:tabLst>
                      </a:pPr>
                      <a:r>
                        <a:rPr lang="en-US" sz="1200">
                          <a:latin typeface="Times New Roman"/>
                          <a:ea typeface="Times New Roman"/>
                          <a:cs typeface="Times New Roman"/>
                        </a:rPr>
                        <a:t>Verification statement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en-US" sz="1200">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30.000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r>
                        <a:rPr lang="en-US" sz="1200">
                          <a:latin typeface="Times New Roman"/>
                          <a:ea typeface="Times New Roman"/>
                          <a:cs typeface="Times New Roman"/>
                        </a:rPr>
                        <a:t>Nov.</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a:lnSpc>
                          <a:spcPts val="1200"/>
                        </a:lnSpc>
                        <a:spcAft>
                          <a:spcPts val="0"/>
                        </a:spcAft>
                        <a:tabLst>
                          <a:tab pos="1620520" algn="l"/>
                        </a:tabLst>
                      </a:pPr>
                      <a:r>
                        <a:rPr lang="en-US" sz="1200" i="1">
                          <a:latin typeface="Times New Roman"/>
                          <a:ea typeface="Times New Roman"/>
                          <a:cs typeface="Times New Roman"/>
                        </a:rPr>
                        <a:t>Total costs Phase 2 </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a:latin typeface="Times New Roman"/>
                          <a:ea typeface="Times New Roman"/>
                          <a:cs typeface="Times New Roman"/>
                        </a:rPr>
                        <a:t>420.000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en-U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9680">
                <a:tc>
                  <a:txBody>
                    <a:bodyPr/>
                    <a:lstStyle/>
                    <a:p>
                      <a:pPr>
                        <a:lnSpc>
                          <a:spcPts val="1200"/>
                        </a:lnSpc>
                        <a:spcAft>
                          <a:spcPts val="0"/>
                        </a:spcAft>
                        <a:tabLst>
                          <a:tab pos="1620520" algn="l"/>
                        </a:tabLst>
                      </a:pPr>
                      <a:r>
                        <a:rPr lang="en-US" sz="1200" b="1">
                          <a:latin typeface="Times New Roman"/>
                          <a:ea typeface="Times New Roman"/>
                          <a:cs typeface="Times New Roman"/>
                        </a:rPr>
                        <a:t>Total costs</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200"/>
                        </a:lnSpc>
                        <a:spcAft>
                          <a:spcPts val="0"/>
                        </a:spcAft>
                        <a:tabLst>
                          <a:tab pos="1620520" algn="l"/>
                        </a:tabLst>
                      </a:pPr>
                      <a:r>
                        <a:rPr lang="en-US" sz="1200" b="1">
                          <a:latin typeface="Times New Roman"/>
                          <a:ea typeface="Times New Roman"/>
                          <a:cs typeface="Times New Roman"/>
                        </a:rPr>
                        <a:t>-</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b="1" dirty="0">
                          <a:latin typeface="Times New Roman"/>
                          <a:ea typeface="Times New Roman"/>
                          <a:cs typeface="Times New Roman"/>
                        </a:rPr>
                        <a:t>570.000</a:t>
                      </a:r>
                      <a:endParaRPr lang="da-DK" sz="10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r>
                        <a:rPr lang="en-US" sz="1200" b="1">
                          <a:latin typeface="Times New Roman"/>
                          <a:ea typeface="Times New Roman"/>
                          <a:cs typeface="Times New Roman"/>
                        </a:rPr>
                        <a:t>470.000</a:t>
                      </a: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ts val="1200"/>
                        </a:lnSpc>
                        <a:spcAft>
                          <a:spcPts val="0"/>
                        </a:spcAft>
                        <a:tabLst>
                          <a:tab pos="1620520" algn="l"/>
                        </a:tabLst>
                      </a:pPr>
                      <a:endParaRPr lang="da-DK" sz="10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ts val="1200"/>
                        </a:lnSpc>
                        <a:spcAft>
                          <a:spcPts val="0"/>
                        </a:spcAft>
                        <a:tabLst>
                          <a:tab pos="1620520" algn="l"/>
                        </a:tabLst>
                      </a:pPr>
                      <a:endParaRPr lang="da-DK" sz="10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500034" y="642919"/>
            <a:ext cx="8643966" cy="646331"/>
          </a:xfrm>
          <a:prstGeom prst="rect">
            <a:avLst/>
          </a:prstGeom>
          <a:noFill/>
          <a:effectLst>
            <a:innerShdw blurRad="63500" dist="50800">
              <a:prstClr val="black">
                <a:alpha val="50000"/>
              </a:prstClr>
            </a:innerShdw>
          </a:effectLst>
        </p:spPr>
        <p:txBody>
          <a:bodyPr wrap="square">
            <a:spAutoFit/>
          </a:bodyPr>
          <a:lstStyle/>
          <a:p>
            <a:pPr algn="l">
              <a:defRPr/>
            </a:pPr>
            <a:r>
              <a:rPr lang="da-DK" dirty="0" smtClean="0"/>
              <a:t>Udfordring</a:t>
            </a:r>
          </a:p>
          <a:p>
            <a:pPr>
              <a:defRPr/>
            </a:pPr>
            <a:r>
              <a:rPr lang="da-DK" sz="1600" dirty="0" smtClean="0"/>
              <a:t>	-	at lægge applikationen fast (</a:t>
            </a:r>
            <a:r>
              <a:rPr lang="da-DK" sz="1600" dirty="0" err="1" smtClean="0"/>
              <a:t>claim</a:t>
            </a:r>
            <a:r>
              <a:rPr lang="da-DK" sz="1600" dirty="0" smtClean="0"/>
              <a:t> definition)</a:t>
            </a:r>
          </a:p>
        </p:txBody>
      </p:sp>
      <p:sp>
        <p:nvSpPr>
          <p:cNvPr id="8" name="TextBox 7"/>
          <p:cNvSpPr txBox="1"/>
          <p:nvPr/>
        </p:nvSpPr>
        <p:spPr>
          <a:xfrm>
            <a:off x="500034" y="2857498"/>
            <a:ext cx="8643966" cy="646331"/>
          </a:xfrm>
          <a:prstGeom prst="rect">
            <a:avLst/>
          </a:prstGeom>
          <a:noFill/>
          <a:effectLst>
            <a:innerShdw blurRad="63500" dist="50800">
              <a:prstClr val="black">
                <a:alpha val="50000"/>
              </a:prstClr>
            </a:innerShdw>
          </a:effectLst>
        </p:spPr>
        <p:txBody>
          <a:bodyPr wrap="square">
            <a:spAutoFit/>
          </a:bodyPr>
          <a:lstStyle/>
          <a:p>
            <a:pPr algn="l">
              <a:defRPr/>
            </a:pPr>
            <a:r>
              <a:rPr lang="da-DK" dirty="0" smtClean="0"/>
              <a:t>Udfordring</a:t>
            </a:r>
          </a:p>
          <a:p>
            <a:pPr>
              <a:defRPr/>
            </a:pPr>
            <a:r>
              <a:rPr lang="da-DK" sz="1600" dirty="0" smtClean="0"/>
              <a:t>	-	at fastlægge nødvendige analyser UDEN at protokollen er færdig</a:t>
            </a:r>
          </a:p>
        </p:txBody>
      </p:sp>
      <p:sp>
        <p:nvSpPr>
          <p:cNvPr id="9" name="Rounded Rectangle 8"/>
          <p:cNvSpPr/>
          <p:nvPr/>
        </p:nvSpPr>
        <p:spPr bwMode="auto">
          <a:xfrm>
            <a:off x="1785918" y="2143116"/>
            <a:ext cx="1071570" cy="42862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0" name="Oval 9"/>
          <p:cNvSpPr/>
          <p:nvPr/>
        </p:nvSpPr>
        <p:spPr bwMode="auto">
          <a:xfrm>
            <a:off x="1928794"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1" name="Oval 10"/>
          <p:cNvSpPr/>
          <p:nvPr/>
        </p:nvSpPr>
        <p:spPr bwMode="auto">
          <a:xfrm>
            <a:off x="2500298"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cxnSp>
        <p:nvCxnSpPr>
          <p:cNvPr id="13" name="Straight Connector 12"/>
          <p:cNvCxnSpPr>
            <a:stCxn id="9" idx="3"/>
          </p:cNvCxnSpPr>
          <p:nvPr/>
        </p:nvCxnSpPr>
        <p:spPr bwMode="auto">
          <a:xfrm>
            <a:off x="2857488" y="2357430"/>
            <a:ext cx="142876"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Rounded Rectangle 13"/>
          <p:cNvSpPr/>
          <p:nvPr/>
        </p:nvSpPr>
        <p:spPr bwMode="auto">
          <a:xfrm>
            <a:off x="2928926" y="2143116"/>
            <a:ext cx="1071570" cy="42862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5" name="Oval 14"/>
          <p:cNvSpPr/>
          <p:nvPr/>
        </p:nvSpPr>
        <p:spPr bwMode="auto">
          <a:xfrm>
            <a:off x="3071802"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6" name="Oval 15"/>
          <p:cNvSpPr/>
          <p:nvPr/>
        </p:nvSpPr>
        <p:spPr bwMode="auto">
          <a:xfrm>
            <a:off x="3643306"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cxnSp>
        <p:nvCxnSpPr>
          <p:cNvPr id="17" name="Straight Connector 16"/>
          <p:cNvCxnSpPr/>
          <p:nvPr/>
        </p:nvCxnSpPr>
        <p:spPr bwMode="auto">
          <a:xfrm>
            <a:off x="4000496" y="2357430"/>
            <a:ext cx="142876"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Rounded Rectangle 17"/>
          <p:cNvSpPr/>
          <p:nvPr/>
        </p:nvSpPr>
        <p:spPr bwMode="auto">
          <a:xfrm>
            <a:off x="4071934" y="2143116"/>
            <a:ext cx="1071570" cy="42862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9" name="Oval 18"/>
          <p:cNvSpPr/>
          <p:nvPr/>
        </p:nvSpPr>
        <p:spPr bwMode="auto">
          <a:xfrm>
            <a:off x="4214810"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20" name="Oval 19"/>
          <p:cNvSpPr/>
          <p:nvPr/>
        </p:nvSpPr>
        <p:spPr bwMode="auto">
          <a:xfrm>
            <a:off x="4786314"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cxnSp>
        <p:nvCxnSpPr>
          <p:cNvPr id="21" name="Straight Connector 20"/>
          <p:cNvCxnSpPr/>
          <p:nvPr/>
        </p:nvCxnSpPr>
        <p:spPr bwMode="auto">
          <a:xfrm>
            <a:off x="5143504" y="2357430"/>
            <a:ext cx="142876"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2" name="Rounded Rectangle 21"/>
          <p:cNvSpPr/>
          <p:nvPr/>
        </p:nvSpPr>
        <p:spPr bwMode="auto">
          <a:xfrm>
            <a:off x="5214942" y="2143116"/>
            <a:ext cx="1071570" cy="42862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23" name="Oval 22"/>
          <p:cNvSpPr/>
          <p:nvPr/>
        </p:nvSpPr>
        <p:spPr bwMode="auto">
          <a:xfrm>
            <a:off x="5357818"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24" name="Oval 23"/>
          <p:cNvSpPr/>
          <p:nvPr/>
        </p:nvSpPr>
        <p:spPr bwMode="auto">
          <a:xfrm>
            <a:off x="5929322"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cxnSp>
        <p:nvCxnSpPr>
          <p:cNvPr id="25" name="Straight Connector 24"/>
          <p:cNvCxnSpPr/>
          <p:nvPr/>
        </p:nvCxnSpPr>
        <p:spPr bwMode="auto">
          <a:xfrm>
            <a:off x="6286512" y="2357430"/>
            <a:ext cx="142876"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Rounded Rectangle 25"/>
          <p:cNvSpPr/>
          <p:nvPr/>
        </p:nvSpPr>
        <p:spPr bwMode="auto">
          <a:xfrm>
            <a:off x="6357950" y="2143116"/>
            <a:ext cx="1071570" cy="428628"/>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27" name="Oval 26"/>
          <p:cNvSpPr/>
          <p:nvPr/>
        </p:nvSpPr>
        <p:spPr bwMode="auto">
          <a:xfrm>
            <a:off x="6500826"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28" name="Oval 27"/>
          <p:cNvSpPr/>
          <p:nvPr/>
        </p:nvSpPr>
        <p:spPr bwMode="auto">
          <a:xfrm>
            <a:off x="7072330" y="2500306"/>
            <a:ext cx="214314" cy="21431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33" name="TextBox 32"/>
          <p:cNvSpPr txBox="1"/>
          <p:nvPr/>
        </p:nvSpPr>
        <p:spPr>
          <a:xfrm>
            <a:off x="2786050" y="2571744"/>
            <a:ext cx="3643338" cy="338554"/>
          </a:xfrm>
          <a:prstGeom prst="rect">
            <a:avLst/>
          </a:prstGeom>
          <a:noFill/>
          <a:effectLst>
            <a:innerShdw blurRad="63500" dist="50800">
              <a:prstClr val="black">
                <a:alpha val="50000"/>
              </a:prstClr>
            </a:innerShdw>
          </a:effectLst>
        </p:spPr>
        <p:txBody>
          <a:bodyPr wrap="square">
            <a:spAutoFit/>
          </a:bodyPr>
          <a:lstStyle/>
          <a:p>
            <a:pPr>
              <a:defRPr/>
            </a:pPr>
            <a:r>
              <a:rPr lang="da-DK" sz="1600" dirty="0" smtClean="0"/>
              <a:t>Produkt gruppe problematik</a:t>
            </a:r>
          </a:p>
        </p:txBody>
      </p:sp>
      <p:sp>
        <p:nvSpPr>
          <p:cNvPr id="34" name="TextBox 33"/>
          <p:cNvSpPr txBox="1"/>
          <p:nvPr/>
        </p:nvSpPr>
        <p:spPr>
          <a:xfrm>
            <a:off x="2928926" y="6519446"/>
            <a:ext cx="3643338" cy="338554"/>
          </a:xfrm>
          <a:prstGeom prst="rect">
            <a:avLst/>
          </a:prstGeom>
          <a:noFill/>
          <a:effectLst>
            <a:innerShdw blurRad="63500" dist="50800">
              <a:prstClr val="black">
                <a:alpha val="50000"/>
              </a:prstClr>
            </a:innerShdw>
          </a:effectLst>
        </p:spPr>
        <p:txBody>
          <a:bodyPr wrap="square">
            <a:spAutoFit/>
          </a:bodyPr>
          <a:lstStyle/>
          <a:p>
            <a:pPr>
              <a:defRPr/>
            </a:pPr>
            <a:r>
              <a:rPr lang="da-DK" sz="1600" dirty="0" smtClean="0"/>
              <a:t>internationaliseringsproblematik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6"/>
          <p:cNvSpPr>
            <a:spLocks noChangeArrowheads="1"/>
          </p:cNvSpPr>
          <p:nvPr/>
        </p:nvSpPr>
        <p:spPr bwMode="auto">
          <a:xfrm>
            <a:off x="511175" y="130175"/>
            <a:ext cx="4648200" cy="360363"/>
          </a:xfrm>
          <a:prstGeom prst="rect">
            <a:avLst/>
          </a:prstGeom>
          <a:solidFill>
            <a:srgbClr val="0000FF"/>
          </a:solidFill>
          <a:ln w="9525">
            <a:noFill/>
            <a:miter lim="800000"/>
            <a:headEnd/>
            <a:tailEnd/>
          </a:ln>
        </p:spPr>
        <p:txBody>
          <a:bodyPr/>
          <a:lstStyle/>
          <a:p>
            <a:pPr marL="342900" indent="-342900" algn="l">
              <a:spcBef>
                <a:spcPct val="20000"/>
              </a:spcBef>
            </a:pPr>
            <a:r>
              <a:rPr lang="da-DK" dirty="0" smtClean="0"/>
              <a:t>Planlægning og Verifikation</a:t>
            </a:r>
            <a:endParaRPr lang="en-US" dirty="0"/>
          </a:p>
        </p:txBody>
      </p:sp>
      <p:sp>
        <p:nvSpPr>
          <p:cNvPr id="7" name="TextBox 6"/>
          <p:cNvSpPr txBox="1"/>
          <p:nvPr/>
        </p:nvSpPr>
        <p:spPr>
          <a:xfrm>
            <a:off x="500034" y="642919"/>
            <a:ext cx="8643966" cy="1631216"/>
          </a:xfrm>
          <a:prstGeom prst="rect">
            <a:avLst/>
          </a:prstGeom>
          <a:noFill/>
          <a:effectLst>
            <a:innerShdw blurRad="63500" dist="50800">
              <a:prstClr val="black">
                <a:alpha val="50000"/>
              </a:prstClr>
            </a:innerShdw>
          </a:effectLst>
        </p:spPr>
        <p:txBody>
          <a:bodyPr wrap="square">
            <a:spAutoFit/>
          </a:bodyPr>
          <a:lstStyle/>
          <a:p>
            <a:pPr algn="l">
              <a:defRPr/>
            </a:pPr>
            <a:r>
              <a:rPr lang="da-DK" dirty="0" smtClean="0"/>
              <a:t>Test opstilling</a:t>
            </a:r>
          </a:p>
          <a:p>
            <a:pPr>
              <a:defRPr/>
            </a:pPr>
            <a:r>
              <a:rPr lang="da-DK" sz="1600" dirty="0" smtClean="0"/>
              <a:t>	-	Repræsentative tidspunkter (årstid, ugedag, etc.)</a:t>
            </a:r>
          </a:p>
          <a:p>
            <a:pPr>
              <a:defRPr/>
            </a:pPr>
            <a:r>
              <a:rPr lang="da-DK" sz="1600" dirty="0" smtClean="0"/>
              <a:t>	-	Test steder (sammenlignelighed)</a:t>
            </a:r>
          </a:p>
          <a:p>
            <a:pPr>
              <a:defRPr/>
            </a:pPr>
            <a:r>
              <a:rPr lang="da-DK" sz="1600" dirty="0" smtClean="0"/>
              <a:t>	-	Akkrediteret måle- og laboratorieudstyr tilgængeligt</a:t>
            </a:r>
          </a:p>
          <a:p>
            <a:pPr>
              <a:defRPr/>
            </a:pPr>
            <a:r>
              <a:rPr lang="da-DK" sz="1600" dirty="0" smtClean="0"/>
              <a:t>	-	Opstilling, instruktion, drift, nedtagning</a:t>
            </a:r>
          </a:p>
          <a:p>
            <a:pPr>
              <a:defRPr/>
            </a:pPr>
            <a:endParaRPr lang="da-DK" sz="1600" dirty="0" smtClean="0"/>
          </a:p>
        </p:txBody>
      </p:sp>
      <p:sp>
        <p:nvSpPr>
          <p:cNvPr id="8" name="TextBox 7"/>
          <p:cNvSpPr txBox="1"/>
          <p:nvPr/>
        </p:nvSpPr>
        <p:spPr>
          <a:xfrm>
            <a:off x="500034" y="2857498"/>
            <a:ext cx="8643966" cy="1631216"/>
          </a:xfrm>
          <a:prstGeom prst="rect">
            <a:avLst/>
          </a:prstGeom>
          <a:noFill/>
          <a:effectLst>
            <a:innerShdw blurRad="63500" dist="50800">
              <a:prstClr val="black">
                <a:alpha val="50000"/>
              </a:prstClr>
            </a:innerShdw>
          </a:effectLst>
        </p:spPr>
        <p:txBody>
          <a:bodyPr wrap="square">
            <a:spAutoFit/>
          </a:bodyPr>
          <a:lstStyle/>
          <a:p>
            <a:pPr algn="l">
              <a:defRPr/>
            </a:pPr>
            <a:r>
              <a:rPr lang="da-DK" dirty="0" smtClean="0"/>
              <a:t>Verifikation</a:t>
            </a:r>
          </a:p>
          <a:p>
            <a:pPr>
              <a:defRPr/>
            </a:pPr>
            <a:r>
              <a:rPr lang="da-DK" sz="1600" dirty="0" smtClean="0"/>
              <a:t>	-	design af test plan</a:t>
            </a:r>
          </a:p>
          <a:p>
            <a:pPr>
              <a:defRPr/>
            </a:pPr>
            <a:r>
              <a:rPr lang="da-DK" sz="1600" dirty="0" smtClean="0"/>
              <a:t>	-	tilpasning af verifikationsprotokol</a:t>
            </a:r>
          </a:p>
          <a:p>
            <a:pPr>
              <a:defRPr/>
            </a:pPr>
            <a:r>
              <a:rPr lang="da-DK" sz="1600" dirty="0" smtClean="0"/>
              <a:t>	-	peer </a:t>
            </a:r>
            <a:r>
              <a:rPr lang="da-DK" sz="1600" dirty="0" err="1" smtClean="0"/>
              <a:t>review</a:t>
            </a:r>
            <a:endParaRPr lang="da-DK" sz="1600" dirty="0" smtClean="0"/>
          </a:p>
          <a:p>
            <a:pPr>
              <a:defRPr/>
            </a:pPr>
            <a:r>
              <a:rPr lang="da-DK" sz="1600" dirty="0" smtClean="0"/>
              <a:t>	-	(vanskeligt første gang, væsentlig erfaringsopsamling)</a:t>
            </a:r>
          </a:p>
          <a:p>
            <a:pPr>
              <a:defRPr/>
            </a:pPr>
            <a:endParaRPr lang="da-DK"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6"/>
          <p:cNvSpPr>
            <a:spLocks noChangeArrowheads="1"/>
          </p:cNvSpPr>
          <p:nvPr/>
        </p:nvSpPr>
        <p:spPr bwMode="auto">
          <a:xfrm>
            <a:off x="511175" y="130175"/>
            <a:ext cx="4648200" cy="360363"/>
          </a:xfrm>
          <a:prstGeom prst="rect">
            <a:avLst/>
          </a:prstGeom>
          <a:solidFill>
            <a:srgbClr val="0000FF"/>
          </a:solidFill>
          <a:ln w="9525">
            <a:noFill/>
            <a:miter lim="800000"/>
            <a:headEnd/>
            <a:tailEnd/>
          </a:ln>
        </p:spPr>
        <p:txBody>
          <a:bodyPr/>
          <a:lstStyle/>
          <a:p>
            <a:pPr marL="342900" indent="-342900" algn="l">
              <a:spcBef>
                <a:spcPct val="20000"/>
              </a:spcBef>
            </a:pPr>
            <a:r>
              <a:rPr lang="da-DK" dirty="0" smtClean="0"/>
              <a:t>Forretningsplan</a:t>
            </a:r>
            <a:endParaRPr lang="en-US" dirty="0"/>
          </a:p>
        </p:txBody>
      </p:sp>
      <p:sp>
        <p:nvSpPr>
          <p:cNvPr id="11" name="Rectangle 10"/>
          <p:cNvSpPr/>
          <p:nvPr/>
        </p:nvSpPr>
        <p:spPr>
          <a:xfrm>
            <a:off x="500034" y="714356"/>
            <a:ext cx="7929618" cy="1323439"/>
          </a:xfrm>
          <a:prstGeom prst="rect">
            <a:avLst/>
          </a:prstGeom>
        </p:spPr>
        <p:txBody>
          <a:bodyPr wrap="square">
            <a:spAutoFit/>
          </a:bodyPr>
          <a:lstStyle/>
          <a:p>
            <a:pPr lvl="0"/>
            <a:r>
              <a:rPr lang="en-GB" sz="1600" u="sng" dirty="0" smtClean="0"/>
              <a:t>product-specific</a:t>
            </a:r>
            <a:r>
              <a:rPr lang="en-GB" sz="1600" dirty="0" smtClean="0"/>
              <a:t> test plan, verification report and a test report</a:t>
            </a:r>
            <a:r>
              <a:rPr lang="en-GB" sz="1600" u="sng" dirty="0" smtClean="0"/>
              <a:t> </a:t>
            </a:r>
          </a:p>
          <a:p>
            <a:pPr lvl="0"/>
            <a:endParaRPr lang="da-DK" sz="1600" dirty="0" smtClean="0"/>
          </a:p>
          <a:p>
            <a:pPr lvl="0"/>
            <a:r>
              <a:rPr lang="en-GB" sz="1600" u="sng" dirty="0" smtClean="0"/>
              <a:t>application-specific</a:t>
            </a:r>
            <a:r>
              <a:rPr lang="en-GB" sz="1600" dirty="0" smtClean="0"/>
              <a:t> verification protocol</a:t>
            </a:r>
          </a:p>
          <a:p>
            <a:pPr lvl="0"/>
            <a:endParaRPr lang="da-DK" sz="1600" dirty="0" smtClean="0"/>
          </a:p>
          <a:p>
            <a:pPr lvl="0"/>
            <a:r>
              <a:rPr lang="en-GB" sz="1600" u="sng" dirty="0" smtClean="0"/>
              <a:t>industry-specific</a:t>
            </a:r>
            <a:r>
              <a:rPr lang="en-GB" sz="1600" dirty="0" smtClean="0"/>
              <a:t>, independent verification centres and test centres</a:t>
            </a:r>
            <a:r>
              <a:rPr lang="en-GB" sz="1600" u="sng" dirty="0" smtClean="0"/>
              <a:t> </a:t>
            </a:r>
            <a:endParaRPr lang="da-DK" sz="1600" dirty="0"/>
          </a:p>
        </p:txBody>
      </p:sp>
      <p:sp>
        <p:nvSpPr>
          <p:cNvPr id="31745" name="Rectangle 1"/>
          <p:cNvSpPr>
            <a:spLocks noChangeArrowheads="1"/>
          </p:cNvSpPr>
          <p:nvPr/>
        </p:nvSpPr>
        <p:spPr bwMode="auto">
          <a:xfrm>
            <a:off x="500034" y="3214686"/>
            <a:ext cx="7929618"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effectLst/>
                <a:latin typeface="Arial" pitchFamily="34" charset="0"/>
                <a:ea typeface="Times New Roman" pitchFamily="18" charset="0"/>
                <a:cs typeface="Arial" pitchFamily="34" charset="0"/>
              </a:rPr>
              <a:t>Thus, as multiple stakeholders will have different added value of such </a:t>
            </a:r>
            <a:r>
              <a:rPr kumimoji="0" lang="en-GB" sz="1600" b="0" i="0" u="none" strike="noStrike" cap="none" normalizeH="0" baseline="0" dirty="0" err="1" smtClean="0">
                <a:ln>
                  <a:noFill/>
                </a:ln>
                <a:effectLst/>
                <a:latin typeface="Arial" pitchFamily="34" charset="0"/>
                <a:ea typeface="Times New Roman" pitchFamily="18" charset="0"/>
                <a:cs typeface="Arial" pitchFamily="34" charset="0"/>
              </a:rPr>
              <a:t>verificates</a:t>
            </a:r>
            <a:r>
              <a:rPr kumimoji="0" lang="en-GB" sz="1600" b="0" i="0" u="none" strike="noStrike" cap="none" normalizeH="0" baseline="0" dirty="0" smtClean="0">
                <a:ln>
                  <a:noFill/>
                </a:ln>
                <a:effectLst/>
                <a:latin typeface="Arial" pitchFamily="34" charset="0"/>
                <a:ea typeface="Times New Roman" pitchFamily="18" charset="0"/>
                <a:cs typeface="Arial" pitchFamily="34" charset="0"/>
              </a:rPr>
              <a:t>, differentiated products from ETV should be offered to different type of stake holders: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600" b="0" i="0" u="sng" strike="noStrike" cap="none" normalizeH="0" baseline="0" dirty="0" smtClean="0">
                <a:ln>
                  <a:noFill/>
                </a:ln>
                <a:effectLst/>
                <a:latin typeface="Arial" pitchFamily="34" charset="0"/>
                <a:ea typeface="Times New Roman" pitchFamily="18" charset="0"/>
                <a:cs typeface="Arial" pitchFamily="34" charset="0"/>
              </a:rPr>
              <a:t>Vendor-financed</a:t>
            </a:r>
            <a:r>
              <a:rPr kumimoji="0" lang="en-GB" sz="1600" b="0" i="0" u="none" strike="noStrike" cap="none" normalizeH="0" baseline="0" dirty="0" smtClean="0">
                <a:ln>
                  <a:noFill/>
                </a:ln>
                <a:effectLst/>
                <a:latin typeface="Arial" pitchFamily="34" charset="0"/>
                <a:ea typeface="Times New Roman" pitchFamily="18" charset="0"/>
                <a:cs typeface="Arial" pitchFamily="34" charset="0"/>
              </a:rPr>
              <a:t> verification reports and test reports</a:t>
            </a:r>
            <a:r>
              <a:rPr kumimoji="0" lang="en-GB" sz="1600" b="0" i="0" u="sng" strike="noStrike" cap="none" normalizeH="0" baseline="0" dirty="0" smtClean="0">
                <a:ln>
                  <a:noFill/>
                </a:ln>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da-DK"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600" b="0" i="0" u="sng" strike="noStrike" cap="none" normalizeH="0" baseline="0" dirty="0" smtClean="0">
                <a:ln>
                  <a:noFill/>
                </a:ln>
                <a:effectLst/>
                <a:latin typeface="Arial" pitchFamily="34" charset="0"/>
                <a:ea typeface="Times New Roman" pitchFamily="18" charset="0"/>
                <a:cs typeface="Arial" pitchFamily="34" charset="0"/>
              </a:rPr>
              <a:t>Purchaser-financed</a:t>
            </a:r>
            <a:r>
              <a:rPr kumimoji="0" lang="en-GB" sz="1600" b="0" i="0" u="none" strike="noStrike" cap="none" normalizeH="0" baseline="0" dirty="0" smtClean="0">
                <a:ln>
                  <a:noFill/>
                </a:ln>
                <a:effectLst/>
                <a:latin typeface="Arial" pitchFamily="34" charset="0"/>
                <a:ea typeface="Times New Roman" pitchFamily="18" charset="0"/>
                <a:cs typeface="Arial" pitchFamily="34" charset="0"/>
              </a:rPr>
              <a:t> verification protocols and </a:t>
            </a:r>
            <a:r>
              <a:rPr kumimoji="0" lang="en-GB" sz="1600" b="0" i="0" u="none" strike="noStrike" cap="none" normalizeH="0" baseline="0" dirty="0" err="1" smtClean="0">
                <a:ln>
                  <a:noFill/>
                </a:ln>
                <a:effectLst/>
                <a:latin typeface="Arial" pitchFamily="34" charset="0"/>
                <a:ea typeface="Times New Roman" pitchFamily="18" charset="0"/>
                <a:cs typeface="Arial" pitchFamily="34" charset="0"/>
              </a:rPr>
              <a:t>testplans</a:t>
            </a:r>
            <a:endParaRPr kumimoji="0" lang="en-GB" sz="16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da-DK"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600" b="0" i="0" u="sng" strike="noStrike" cap="none" normalizeH="0" baseline="0" dirty="0" smtClean="0">
                <a:ln>
                  <a:noFill/>
                </a:ln>
                <a:effectLst/>
                <a:latin typeface="Arial" pitchFamily="34" charset="0"/>
                <a:ea typeface="Times New Roman" pitchFamily="18" charset="0"/>
                <a:cs typeface="Arial" pitchFamily="34" charset="0"/>
              </a:rPr>
              <a:t>Public funding</a:t>
            </a:r>
            <a:r>
              <a:rPr kumimoji="0" lang="en-GB" sz="1600" b="0" i="0" u="none" strike="noStrike" cap="none" normalizeH="0" baseline="0" dirty="0" smtClean="0">
                <a:ln>
                  <a:noFill/>
                </a:ln>
                <a:effectLst/>
                <a:latin typeface="Arial" pitchFamily="34" charset="0"/>
                <a:ea typeface="Times New Roman" pitchFamily="18" charset="0"/>
                <a:cs typeface="Arial" pitchFamily="34" charset="0"/>
              </a:rPr>
              <a:t>, of establishing verification centres and test centres</a:t>
            </a:r>
            <a:r>
              <a:rPr kumimoji="0" lang="en-GB" sz="1600" b="0" i="0" u="sng" strike="noStrike" cap="none" normalizeH="0" baseline="0" dirty="0" smtClean="0">
                <a:ln>
                  <a:noFill/>
                </a:ln>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endParaRPr lang="en-GB" sz="1600" u="sng"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da-DK"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effectLst/>
                <a:latin typeface="Arial" pitchFamily="34" charset="0"/>
                <a:ea typeface="Times New Roman" pitchFamily="18" charset="0"/>
                <a:cs typeface="Times New Roman" pitchFamily="18" charset="0"/>
              </a:rPr>
              <a:t>The share between the three is expected to evolve as ETV develops as an accepted model by all stakeholders in the markets. The Water Technology Centre will make use of all three payment models.</a:t>
            </a:r>
            <a:r>
              <a:rPr kumimoji="0" lang="da-DK" sz="1600" b="0" i="0" u="none" strike="noStrike" cap="none" normalizeH="0" baseline="0" dirty="0" smtClean="0">
                <a:ln>
                  <a:noFill/>
                </a:ln>
                <a:effectLst/>
                <a:latin typeface="Arial" pitchFamily="34" charset="0"/>
                <a:cs typeface="Arial"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6"/>
          <p:cNvSpPr>
            <a:spLocks noChangeArrowheads="1"/>
          </p:cNvSpPr>
          <p:nvPr/>
        </p:nvSpPr>
        <p:spPr bwMode="auto">
          <a:xfrm>
            <a:off x="511175" y="130175"/>
            <a:ext cx="4648200" cy="360363"/>
          </a:xfrm>
          <a:prstGeom prst="rect">
            <a:avLst/>
          </a:prstGeom>
          <a:solidFill>
            <a:srgbClr val="0000FF"/>
          </a:solidFill>
          <a:ln w="9525">
            <a:noFill/>
            <a:miter lim="800000"/>
            <a:headEnd/>
            <a:tailEnd/>
          </a:ln>
        </p:spPr>
        <p:txBody>
          <a:bodyPr/>
          <a:lstStyle/>
          <a:p>
            <a:pPr marL="342900" indent="-342900" algn="l">
              <a:spcBef>
                <a:spcPct val="20000"/>
              </a:spcBef>
            </a:pPr>
            <a:r>
              <a:rPr lang="da-DK" dirty="0" smtClean="0"/>
              <a:t>Business </a:t>
            </a:r>
            <a:r>
              <a:rPr lang="da-DK" dirty="0" err="1" smtClean="0"/>
              <a:t>Development</a:t>
            </a:r>
            <a:endParaRPr lang="en-US" dirty="0"/>
          </a:p>
        </p:txBody>
      </p:sp>
      <p:sp>
        <p:nvSpPr>
          <p:cNvPr id="11" name="Rectangle 10"/>
          <p:cNvSpPr/>
          <p:nvPr/>
        </p:nvSpPr>
        <p:spPr>
          <a:xfrm>
            <a:off x="571472" y="1714488"/>
            <a:ext cx="7929618" cy="338554"/>
          </a:xfrm>
          <a:prstGeom prst="rect">
            <a:avLst/>
          </a:prstGeom>
        </p:spPr>
        <p:txBody>
          <a:bodyPr wrap="square">
            <a:spAutoFit/>
          </a:bodyPr>
          <a:lstStyle/>
          <a:p>
            <a:pPr lvl="0"/>
            <a:r>
              <a:rPr lang="en-GB" sz="1600" dirty="0" err="1" smtClean="0"/>
              <a:t>Opdragelse</a:t>
            </a:r>
            <a:r>
              <a:rPr lang="en-GB" sz="1600" dirty="0" smtClean="0"/>
              <a:t>	</a:t>
            </a:r>
            <a:r>
              <a:rPr lang="en-GB" sz="1600" dirty="0" smtClean="0">
                <a:sym typeface="Wingdings" pitchFamily="2" charset="2"/>
              </a:rPr>
              <a:t>	Accept 		</a:t>
            </a:r>
            <a:r>
              <a:rPr lang="en-GB" sz="1600" dirty="0" err="1" smtClean="0">
                <a:sym typeface="Wingdings" pitchFamily="2" charset="2"/>
              </a:rPr>
              <a:t>Salg</a:t>
            </a:r>
            <a:r>
              <a:rPr lang="en-GB" sz="1600" dirty="0" smtClean="0">
                <a:sym typeface="Wingdings" pitchFamily="2" charset="2"/>
              </a:rPr>
              <a:t> 		</a:t>
            </a:r>
            <a:r>
              <a:rPr lang="en-GB" sz="1600" dirty="0" err="1" smtClean="0">
                <a:sym typeface="Wingdings" pitchFamily="2" charset="2"/>
              </a:rPr>
              <a:t>Konsekvens</a:t>
            </a:r>
            <a:endParaRPr lang="da-DK" sz="1600" dirty="0" smtClean="0"/>
          </a:p>
        </p:txBody>
      </p:sp>
      <p:sp>
        <p:nvSpPr>
          <p:cNvPr id="6" name="Rectangle 5"/>
          <p:cNvSpPr/>
          <p:nvPr/>
        </p:nvSpPr>
        <p:spPr>
          <a:xfrm>
            <a:off x="642910" y="2357430"/>
            <a:ext cx="7929618" cy="338554"/>
          </a:xfrm>
          <a:prstGeom prst="rect">
            <a:avLst/>
          </a:prstGeom>
        </p:spPr>
        <p:txBody>
          <a:bodyPr wrap="square">
            <a:spAutoFit/>
          </a:bodyPr>
          <a:lstStyle/>
          <a:p>
            <a:pPr lvl="0"/>
            <a:r>
              <a:rPr lang="en-GB" sz="1600" dirty="0" err="1" smtClean="0"/>
              <a:t>Missionærer</a:t>
            </a:r>
            <a:r>
              <a:rPr lang="en-GB" sz="1600" dirty="0" smtClean="0"/>
              <a:t>	</a:t>
            </a:r>
            <a:r>
              <a:rPr lang="en-GB" sz="1600" dirty="0" smtClean="0">
                <a:sym typeface="Wingdings" pitchFamily="2" charset="2"/>
              </a:rPr>
              <a:t> </a:t>
            </a:r>
            <a:r>
              <a:rPr lang="en-GB" sz="1600" dirty="0" err="1" smtClean="0">
                <a:sym typeface="Wingdings" pitchFamily="2" charset="2"/>
              </a:rPr>
              <a:t>Ambassadører</a:t>
            </a:r>
            <a:r>
              <a:rPr lang="en-GB" sz="1600" dirty="0" smtClean="0">
                <a:sym typeface="Wingdings" pitchFamily="2" charset="2"/>
              </a:rPr>
              <a:t> 	       </a:t>
            </a:r>
            <a:r>
              <a:rPr lang="en-GB" sz="1600" dirty="0" err="1" smtClean="0">
                <a:sym typeface="Wingdings" pitchFamily="2" charset="2"/>
              </a:rPr>
              <a:t>Agenter</a:t>
            </a:r>
            <a:r>
              <a:rPr lang="en-GB" sz="1600" dirty="0" smtClean="0">
                <a:sym typeface="Wingdings" pitchFamily="2" charset="2"/>
              </a:rPr>
              <a:t> 		Story tellers</a:t>
            </a:r>
            <a:endParaRPr lang="da-DK" sz="1600" dirty="0" smtClean="0"/>
          </a:p>
        </p:txBody>
      </p:sp>
      <p:sp>
        <p:nvSpPr>
          <p:cNvPr id="7" name="Down Arrow 6"/>
          <p:cNvSpPr/>
          <p:nvPr/>
        </p:nvSpPr>
        <p:spPr bwMode="auto">
          <a:xfrm>
            <a:off x="1357290" y="2071678"/>
            <a:ext cx="142876" cy="28575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8" name="Down Arrow 7"/>
          <p:cNvSpPr/>
          <p:nvPr/>
        </p:nvSpPr>
        <p:spPr bwMode="auto">
          <a:xfrm>
            <a:off x="3643306" y="2071678"/>
            <a:ext cx="142876" cy="28575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9" name="Down Arrow 8"/>
          <p:cNvSpPr/>
          <p:nvPr/>
        </p:nvSpPr>
        <p:spPr bwMode="auto">
          <a:xfrm>
            <a:off x="5429256" y="2071678"/>
            <a:ext cx="142876" cy="28575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0" name="Down Arrow 9"/>
          <p:cNvSpPr/>
          <p:nvPr/>
        </p:nvSpPr>
        <p:spPr bwMode="auto">
          <a:xfrm>
            <a:off x="7715272" y="2071678"/>
            <a:ext cx="142876" cy="28575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2000" b="0" i="0" u="none" strike="noStrike" cap="none" normalizeH="0" baseline="0" smtClean="0">
              <a:ln>
                <a:noFill/>
              </a:ln>
              <a:solidFill>
                <a:schemeClr val="bg1"/>
              </a:solidFill>
              <a:effectLst/>
              <a:latin typeface="Verdana" pitchFamily="34" charset="0"/>
            </a:endParaRPr>
          </a:p>
        </p:txBody>
      </p:sp>
      <p:sp>
        <p:nvSpPr>
          <p:cNvPr id="12" name="TextBox 11"/>
          <p:cNvSpPr txBox="1"/>
          <p:nvPr/>
        </p:nvSpPr>
        <p:spPr>
          <a:xfrm>
            <a:off x="1357290" y="3500438"/>
            <a:ext cx="6286544" cy="400110"/>
          </a:xfrm>
          <a:prstGeom prst="rect">
            <a:avLst/>
          </a:prstGeom>
          <a:noFill/>
        </p:spPr>
        <p:txBody>
          <a:bodyPr wrap="square" rtlCol="0">
            <a:spAutoFit/>
          </a:bodyPr>
          <a:lstStyle/>
          <a:p>
            <a:r>
              <a:rPr lang="da-DK" b="1" dirty="0" smtClean="0"/>
              <a:t>Spørg kundens </a:t>
            </a:r>
            <a:r>
              <a:rPr lang="da-DK" b="1" dirty="0" smtClean="0"/>
              <a:t>k</a:t>
            </a:r>
            <a:r>
              <a:rPr lang="da-DK" b="1" dirty="0" smtClean="0"/>
              <a:t>unde: Hvor gør det ondt?</a:t>
            </a:r>
            <a:endParaRPr lang="da-DK" b="1" dirty="0"/>
          </a:p>
        </p:txBody>
      </p:sp>
      <p:sp>
        <p:nvSpPr>
          <p:cNvPr id="14" name="TextBox 13"/>
          <p:cNvSpPr txBox="1"/>
          <p:nvPr/>
        </p:nvSpPr>
        <p:spPr>
          <a:xfrm>
            <a:off x="642910" y="4929198"/>
            <a:ext cx="8215370" cy="1323439"/>
          </a:xfrm>
          <a:prstGeom prst="rect">
            <a:avLst/>
          </a:prstGeom>
          <a:noFill/>
        </p:spPr>
        <p:txBody>
          <a:bodyPr wrap="square" rtlCol="0">
            <a:spAutoFit/>
          </a:bodyPr>
          <a:lstStyle/>
          <a:p>
            <a:r>
              <a:rPr lang="da-DK" dirty="0" smtClean="0"/>
              <a:t>Lav en personliste over missionærer, ambassadører, agenter og story </a:t>
            </a:r>
            <a:r>
              <a:rPr lang="da-DK" dirty="0" err="1" smtClean="0"/>
              <a:t>tellers</a:t>
            </a:r>
            <a:r>
              <a:rPr lang="da-DK" dirty="0" smtClean="0"/>
              <a:t> indenfor hver område</a:t>
            </a:r>
          </a:p>
          <a:p>
            <a:endParaRPr lang="da-DK" dirty="0" smtClean="0"/>
          </a:p>
          <a:p>
            <a:r>
              <a:rPr lang="da-DK" dirty="0" smtClean="0"/>
              <a:t>Uddeleger BD opgaver</a:t>
            </a:r>
            <a:endParaRPr lang="da-D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6"/>
          <p:cNvSpPr>
            <a:spLocks noChangeArrowheads="1"/>
          </p:cNvSpPr>
          <p:nvPr/>
        </p:nvSpPr>
        <p:spPr bwMode="auto">
          <a:xfrm>
            <a:off x="511175" y="130175"/>
            <a:ext cx="4648200" cy="360363"/>
          </a:xfrm>
          <a:prstGeom prst="rect">
            <a:avLst/>
          </a:prstGeom>
          <a:solidFill>
            <a:srgbClr val="0000FF"/>
          </a:solidFill>
          <a:ln w="9525">
            <a:noFill/>
            <a:miter lim="800000"/>
            <a:headEnd/>
            <a:tailEnd/>
          </a:ln>
        </p:spPr>
        <p:txBody>
          <a:bodyPr/>
          <a:lstStyle/>
          <a:p>
            <a:pPr marL="342900" indent="-342900" algn="l">
              <a:spcBef>
                <a:spcPct val="20000"/>
              </a:spcBef>
            </a:pPr>
            <a:r>
              <a:rPr lang="da-DK" dirty="0" smtClean="0"/>
              <a:t>Business </a:t>
            </a:r>
            <a:r>
              <a:rPr lang="da-DK" dirty="0" err="1" smtClean="0"/>
              <a:t>Development</a:t>
            </a:r>
            <a:endParaRPr lang="en-US" dirty="0"/>
          </a:p>
        </p:txBody>
      </p:sp>
      <p:sp>
        <p:nvSpPr>
          <p:cNvPr id="12" name="TextBox 11"/>
          <p:cNvSpPr txBox="1"/>
          <p:nvPr/>
        </p:nvSpPr>
        <p:spPr>
          <a:xfrm>
            <a:off x="214282" y="928670"/>
            <a:ext cx="8929718" cy="1015663"/>
          </a:xfrm>
          <a:prstGeom prst="rect">
            <a:avLst/>
          </a:prstGeom>
          <a:noFill/>
        </p:spPr>
        <p:txBody>
          <a:bodyPr wrap="square" rtlCol="0">
            <a:spAutoFit/>
          </a:bodyPr>
          <a:lstStyle/>
          <a:p>
            <a:r>
              <a:rPr lang="da-DK" dirty="0" smtClean="0"/>
              <a:t>Konsultér en pilot ”kunde” (ambassadør) indenfor hver af </a:t>
            </a:r>
            <a:r>
              <a:rPr lang="da-DK" dirty="0" err="1" smtClean="0"/>
              <a:t>neden-stående</a:t>
            </a:r>
            <a:r>
              <a:rPr lang="da-DK" dirty="0" smtClean="0"/>
              <a:t> grupper FØR der laves specifik BD kampagne mod hver målgruppe</a:t>
            </a:r>
            <a:endParaRPr lang="da-DK" dirty="0"/>
          </a:p>
        </p:txBody>
      </p:sp>
      <p:sp>
        <p:nvSpPr>
          <p:cNvPr id="14" name="TextBox 13"/>
          <p:cNvSpPr txBox="1"/>
          <p:nvPr/>
        </p:nvSpPr>
        <p:spPr>
          <a:xfrm>
            <a:off x="214282" y="1928802"/>
            <a:ext cx="8215370" cy="5047536"/>
          </a:xfrm>
          <a:prstGeom prst="rect">
            <a:avLst/>
          </a:prstGeom>
          <a:noFill/>
        </p:spPr>
        <p:txBody>
          <a:bodyPr wrap="square" rtlCol="0">
            <a:spAutoFit/>
          </a:bodyPr>
          <a:lstStyle/>
          <a:p>
            <a:r>
              <a:rPr lang="da-DK" sz="1400" u="sng" dirty="0" smtClean="0"/>
              <a:t>Branche organisation</a:t>
            </a:r>
            <a:r>
              <a:rPr lang="da-DK" sz="1400" dirty="0" smtClean="0"/>
              <a:t>: DANVA, Dansk Miljøteknologi, DI</a:t>
            </a:r>
          </a:p>
          <a:p>
            <a:endParaRPr lang="da-DK" sz="1400" dirty="0" smtClean="0"/>
          </a:p>
          <a:p>
            <a:r>
              <a:rPr lang="da-DK" sz="1400" u="sng" dirty="0" smtClean="0"/>
              <a:t>Teknologikøbere</a:t>
            </a:r>
            <a:r>
              <a:rPr lang="da-DK" sz="1400" dirty="0" smtClean="0"/>
              <a:t>: KE, ÅKV, Odense Vandselskab, Ålborg Forsyningsselskab, Esbjerg Vandselskab, Gladsaxe Svømmehal, ..</a:t>
            </a:r>
          </a:p>
          <a:p>
            <a:endParaRPr lang="da-DK" sz="1400" dirty="0" smtClean="0"/>
          </a:p>
          <a:p>
            <a:r>
              <a:rPr lang="da-DK" sz="1400" u="sng" dirty="0" smtClean="0"/>
              <a:t>Teknologiproducenter</a:t>
            </a:r>
            <a:r>
              <a:rPr lang="da-DK" sz="1400" dirty="0" smtClean="0"/>
              <a:t>: Messer, udstillinger, tidligere kunder, rådgivningskunder, </a:t>
            </a:r>
            <a:r>
              <a:rPr lang="da-DK" sz="1400" dirty="0" err="1" smtClean="0"/>
              <a:t>FoU</a:t>
            </a:r>
            <a:r>
              <a:rPr lang="da-DK" sz="1400" dirty="0" smtClean="0"/>
              <a:t> partnere, øvrige netværk</a:t>
            </a:r>
          </a:p>
          <a:p>
            <a:endParaRPr lang="da-DK" sz="1400" u="sng" dirty="0" smtClean="0"/>
          </a:p>
          <a:p>
            <a:r>
              <a:rPr lang="da-DK" sz="1400" u="sng" dirty="0" smtClean="0"/>
              <a:t>Myndigheder</a:t>
            </a:r>
            <a:r>
              <a:rPr lang="da-DK" sz="1400" dirty="0" smtClean="0"/>
              <a:t>: MST, BLST, MVTU, EBST, Miljøcentre, regionens miljøkontorer, EU, embedslæger, ….</a:t>
            </a:r>
          </a:p>
          <a:p>
            <a:endParaRPr lang="da-DK" sz="1400" u="sng" dirty="0" smtClean="0"/>
          </a:p>
          <a:p>
            <a:r>
              <a:rPr lang="da-DK" sz="1400" u="sng" dirty="0" smtClean="0"/>
              <a:t>Politikere</a:t>
            </a:r>
            <a:r>
              <a:rPr lang="da-DK" sz="1400" dirty="0" smtClean="0"/>
              <a:t>: </a:t>
            </a:r>
            <a:r>
              <a:rPr lang="da-DK" sz="1400" dirty="0" err="1" smtClean="0"/>
              <a:t>Miljørordførere</a:t>
            </a:r>
            <a:r>
              <a:rPr lang="da-DK" sz="1400" dirty="0" smtClean="0"/>
              <a:t>, regionspolitikere….</a:t>
            </a:r>
          </a:p>
          <a:p>
            <a:endParaRPr lang="da-DK" sz="1400" u="sng" dirty="0" smtClean="0"/>
          </a:p>
          <a:p>
            <a:r>
              <a:rPr lang="da-DK" sz="1400" u="sng" dirty="0" smtClean="0"/>
              <a:t>Eksportstøtte</a:t>
            </a:r>
            <a:r>
              <a:rPr lang="da-DK" sz="1400" dirty="0" smtClean="0"/>
              <a:t>: Danmarks eksportråd, Invest in Denmark, handelskontorer i EU lande, innovation centre </a:t>
            </a:r>
            <a:r>
              <a:rPr lang="da-DK" sz="1400" dirty="0" err="1" smtClean="0"/>
              <a:t>denmark</a:t>
            </a:r>
            <a:r>
              <a:rPr lang="da-DK" sz="1400" dirty="0" smtClean="0"/>
              <a:t> mm.</a:t>
            </a:r>
          </a:p>
          <a:p>
            <a:endParaRPr lang="da-DK" sz="1400" u="sng" dirty="0" smtClean="0"/>
          </a:p>
          <a:p>
            <a:r>
              <a:rPr lang="da-DK" sz="1400" u="sng" dirty="0" smtClean="0"/>
              <a:t>Innovation</a:t>
            </a:r>
            <a:r>
              <a:rPr lang="da-DK" sz="1400" dirty="0" smtClean="0"/>
              <a:t>: Godkendte innovationsmiljøer, Væksthusene i regionerne, innovationsagenter, </a:t>
            </a:r>
            <a:r>
              <a:rPr lang="da-DK" sz="1400" dirty="0" err="1" smtClean="0"/>
              <a:t>copenhagen</a:t>
            </a:r>
            <a:r>
              <a:rPr lang="da-DK" sz="1400" dirty="0" smtClean="0"/>
              <a:t> </a:t>
            </a:r>
            <a:r>
              <a:rPr lang="da-DK" sz="1400" dirty="0" err="1" smtClean="0"/>
              <a:t>cleantech</a:t>
            </a:r>
            <a:r>
              <a:rPr lang="da-DK" sz="1400" dirty="0" smtClean="0"/>
              <a:t> </a:t>
            </a:r>
            <a:r>
              <a:rPr lang="da-DK" sz="1400" dirty="0" err="1" smtClean="0"/>
              <a:t>cluster</a:t>
            </a:r>
            <a:r>
              <a:rPr lang="da-DK" sz="1400" dirty="0" smtClean="0"/>
              <a:t>, </a:t>
            </a:r>
            <a:r>
              <a:rPr lang="da-DK" sz="1400" dirty="0" err="1" smtClean="0"/>
              <a:t>cleantech</a:t>
            </a:r>
            <a:r>
              <a:rPr lang="da-DK" sz="1400" dirty="0" smtClean="0"/>
              <a:t> </a:t>
            </a:r>
            <a:r>
              <a:rPr lang="da-DK" sz="1400" dirty="0" err="1" smtClean="0"/>
              <a:t>valley</a:t>
            </a:r>
            <a:r>
              <a:rPr lang="da-DK" sz="1400" dirty="0" smtClean="0"/>
              <a:t> (Vejle) og øvrige</a:t>
            </a:r>
          </a:p>
          <a:p>
            <a:endParaRPr lang="da-DK" sz="1400" u="sng" dirty="0" smtClean="0"/>
          </a:p>
          <a:p>
            <a:r>
              <a:rPr lang="da-DK" sz="1400" u="sng" dirty="0" smtClean="0"/>
              <a:t>Investorer</a:t>
            </a:r>
            <a:r>
              <a:rPr lang="da-DK" sz="1400" dirty="0" smtClean="0"/>
              <a:t>: Vækstfonden, </a:t>
            </a:r>
            <a:r>
              <a:rPr lang="da-DK" sz="1400" dirty="0" err="1" smtClean="0"/>
              <a:t>Bankinvest</a:t>
            </a:r>
            <a:r>
              <a:rPr lang="da-DK" sz="1400" dirty="0" smtClean="0"/>
              <a:t>, </a:t>
            </a:r>
            <a:r>
              <a:rPr lang="da-DK" sz="1400" dirty="0" err="1" smtClean="0"/>
              <a:t>SeedKapital</a:t>
            </a:r>
            <a:r>
              <a:rPr lang="da-DK" sz="1400" dirty="0" smtClean="0"/>
              <a:t>, europæiske venture kapital investorer</a:t>
            </a:r>
          </a:p>
          <a:p>
            <a:endParaRPr lang="da-DK" sz="1400" u="sng" dirty="0" smtClean="0"/>
          </a:p>
          <a:p>
            <a:r>
              <a:rPr lang="da-DK" sz="1400" u="sng" dirty="0" smtClean="0"/>
              <a:t>Universiteter:</a:t>
            </a:r>
            <a:r>
              <a:rPr lang="da-DK" sz="1400" dirty="0" smtClean="0"/>
              <a:t> ”miljø”-institutterne hos AAU, AU, KU, SDU, RUC</a:t>
            </a:r>
            <a:r>
              <a:rPr lang="da-DK" sz="1400" smtClean="0"/>
              <a:t>, CBS</a:t>
            </a:r>
            <a:endParaRPr lang="da-DK" sz="1400" u="sng" dirty="0"/>
          </a:p>
        </p:txBody>
      </p:sp>
    </p:spTree>
  </p:cSld>
  <p:clrMapOvr>
    <a:masterClrMapping/>
  </p:clrMapOvr>
</p:sld>
</file>

<file path=ppt/theme/theme1.xml><?xml version="1.0" encoding="utf-8"?>
<a:theme xmlns:a="http://schemas.openxmlformats.org/drawingml/2006/main" name="DHI_UK">
  <a:themeElements>
    <a:clrScheme name="DHI_VM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HI_VM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a-DK" sz="2000" b="0" i="0" u="none" strike="noStrike" cap="none" normalizeH="0" baseline="0" smtClean="0">
            <a:ln>
              <a:noFill/>
            </a:ln>
            <a:solidFill>
              <a:schemeClr val="bg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a-DK" sz="2000" b="0" i="0" u="none" strike="noStrike" cap="none" normalizeH="0" baseline="0" smtClean="0">
            <a:ln>
              <a:noFill/>
            </a:ln>
            <a:solidFill>
              <a:schemeClr val="bg1"/>
            </a:solidFill>
            <a:effectLst/>
            <a:latin typeface="Verdana" pitchFamily="34" charset="0"/>
          </a:defRPr>
        </a:defPPr>
      </a:lstStyle>
    </a:lnDef>
  </a:objectDefaults>
  <a:extraClrSchemeLst>
    <a:extraClrScheme>
      <a:clrScheme name="DHI_VM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HI_VM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HI_VM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HI_VM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HI_VM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HI_VM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HI_VM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HI_VM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HI_VM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HI_VM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HI_VM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HI_VM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DHI_UK</Template>
  <TotalTime>899</TotalTime>
  <Words>558</Words>
  <Application>Microsoft Office PowerPoint</Application>
  <PresentationFormat>On-screen Show (4:3)</PresentationFormat>
  <Paragraphs>200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DHI_UK</vt:lpstr>
      <vt:lpstr>ETV</vt:lpstr>
      <vt:lpstr>Slide 2</vt:lpstr>
      <vt:lpstr>Slide 3</vt:lpstr>
      <vt:lpstr>Slide 4</vt:lpstr>
      <vt:lpstr>Slide 5</vt:lpstr>
      <vt:lpstr>Slide 6</vt:lpstr>
      <vt:lpstr>Slide 7</vt:lpstr>
      <vt:lpstr>Slide 8</vt:lpstr>
    </vt:vector>
  </TitlesOfParts>
  <Company>DHI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Christian Grøn</dc:creator>
  <cp:lastModifiedBy>Hans G. Enggrob</cp:lastModifiedBy>
  <cp:revision>117</cp:revision>
  <dcterms:created xsi:type="dcterms:W3CDTF">2009-01-27T08:14:59Z</dcterms:created>
  <dcterms:modified xsi:type="dcterms:W3CDTF">2009-09-01T12:53:34Z</dcterms:modified>
</cp:coreProperties>
</file>